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comments/comment1.xml" ContentType="application/vnd.openxmlformats-officedocument.presentationml.comment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15"/>
  </p:notesMasterIdLst>
  <p:sldIdLst>
    <p:sldId id="257" r:id="rId3"/>
    <p:sldId id="323" r:id="rId4"/>
    <p:sldId id="324" r:id="rId5"/>
    <p:sldId id="325" r:id="rId6"/>
    <p:sldId id="396" r:id="rId7"/>
    <p:sldId id="397" r:id="rId8"/>
    <p:sldId id="398" r:id="rId9"/>
    <p:sldId id="293" r:id="rId10"/>
    <p:sldId id="319" r:id="rId11"/>
    <p:sldId id="399" r:id="rId12"/>
    <p:sldId id="400" r:id="rId13"/>
    <p:sldId id="389" r:id="rId14"/>
    <p:sldId id="259" r:id="rId15"/>
    <p:sldId id="295" r:id="rId16"/>
    <p:sldId id="296" r:id="rId17"/>
    <p:sldId id="302" r:id="rId18"/>
    <p:sldId id="317" r:id="rId19"/>
    <p:sldId id="303" r:id="rId20"/>
    <p:sldId id="304" r:id="rId21"/>
    <p:sldId id="301" r:id="rId22"/>
    <p:sldId id="297" r:id="rId23"/>
    <p:sldId id="298" r:id="rId24"/>
    <p:sldId id="299" r:id="rId25"/>
    <p:sldId id="300" r:id="rId26"/>
    <p:sldId id="305" r:id="rId27"/>
    <p:sldId id="306" r:id="rId28"/>
    <p:sldId id="339" r:id="rId29"/>
    <p:sldId id="340" r:id="rId30"/>
    <p:sldId id="383" r:id="rId31"/>
    <p:sldId id="390" r:id="rId32"/>
    <p:sldId id="391" r:id="rId33"/>
    <p:sldId id="384" r:id="rId34"/>
    <p:sldId id="385" r:id="rId35"/>
    <p:sldId id="386" r:id="rId36"/>
    <p:sldId id="266" r:id="rId37"/>
    <p:sldId id="387" r:id="rId38"/>
    <p:sldId id="388" r:id="rId39"/>
    <p:sldId id="392" r:id="rId40"/>
    <p:sldId id="393" r:id="rId41"/>
    <p:sldId id="394" r:id="rId42"/>
    <p:sldId id="395" r:id="rId43"/>
    <p:sldId id="308" r:id="rId44"/>
    <p:sldId id="309" r:id="rId45"/>
    <p:sldId id="310" r:id="rId46"/>
    <p:sldId id="311" r:id="rId47"/>
    <p:sldId id="312" r:id="rId48"/>
    <p:sldId id="313" r:id="rId49"/>
    <p:sldId id="314" r:id="rId50"/>
    <p:sldId id="315" r:id="rId51"/>
    <p:sldId id="307" r:id="rId52"/>
    <p:sldId id="286" r:id="rId53"/>
    <p:sldId id="287" r:id="rId54"/>
    <p:sldId id="316" r:id="rId55"/>
    <p:sldId id="341" r:id="rId56"/>
    <p:sldId id="329" r:id="rId57"/>
    <p:sldId id="258" r:id="rId58"/>
    <p:sldId id="271" r:id="rId59"/>
    <p:sldId id="272" r:id="rId60"/>
    <p:sldId id="269" r:id="rId61"/>
    <p:sldId id="270" r:id="rId62"/>
    <p:sldId id="273" r:id="rId63"/>
    <p:sldId id="274" r:id="rId64"/>
    <p:sldId id="275" r:id="rId65"/>
    <p:sldId id="276" r:id="rId66"/>
    <p:sldId id="277" r:id="rId67"/>
    <p:sldId id="278" r:id="rId68"/>
    <p:sldId id="328" r:id="rId69"/>
    <p:sldId id="327" r:id="rId70"/>
    <p:sldId id="401" r:id="rId71"/>
    <p:sldId id="330" r:id="rId72"/>
    <p:sldId id="331" r:id="rId73"/>
    <p:sldId id="332" r:id="rId74"/>
    <p:sldId id="333" r:id="rId75"/>
    <p:sldId id="334" r:id="rId76"/>
    <p:sldId id="335" r:id="rId77"/>
    <p:sldId id="336" r:id="rId78"/>
    <p:sldId id="337" r:id="rId79"/>
    <p:sldId id="338"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a Gines" initials="JG" lastIdx="70" clrIdx="0">
    <p:extLst>
      <p:ext uri="{19B8F6BF-5375-455C-9EA6-DF929625EA0E}">
        <p15:presenceInfo xmlns:p15="http://schemas.microsoft.com/office/powerpoint/2012/main" userId="S-1-5-21-1799063212-1574363165-1822667869-104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35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23T14:23:24.011" idx="70">
    <p:pos x="10" y="10"/>
    <p:text>Check this information with Amber's changes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5B4D0-8C52-4E30-B7D1-93F8BB6CF5A9}" type="doc">
      <dgm:prSet loTypeId="urn:microsoft.com/office/officeart/2008/layout/RadialCluster" loCatId="relationship" qsTypeId="urn:microsoft.com/office/officeart/2005/8/quickstyle/simple1" qsCatId="simple" csTypeId="urn:microsoft.com/office/officeart/2005/8/colors/accent0_3" csCatId="mainScheme" phldr="1"/>
      <dgm:spPr/>
      <dgm:t>
        <a:bodyPr/>
        <a:lstStyle/>
        <a:p>
          <a:endParaRPr lang="en-US"/>
        </a:p>
      </dgm:t>
    </dgm:pt>
    <dgm:pt modelId="{88E99EA4-C74B-42E7-B53E-B33A3B2FFADB}">
      <dgm:prSet phldrT="[Text]"/>
      <dgm:spPr>
        <a:solidFill>
          <a:schemeClr val="tx2">
            <a:lumMod val="50000"/>
          </a:schemeClr>
        </a:solidFill>
        <a:ln>
          <a:solidFill>
            <a:schemeClr val="tx1"/>
          </a:solidFill>
        </a:ln>
      </dgm:spPr>
      <dgm:t>
        <a:bodyPr/>
        <a:lstStyle/>
        <a:p>
          <a:r>
            <a:rPr lang="en-US" dirty="0" smtClean="0"/>
            <a:t>Medicaid</a:t>
          </a:r>
        </a:p>
        <a:p>
          <a:r>
            <a:rPr lang="en-US" dirty="0" smtClean="0"/>
            <a:t>Program</a:t>
          </a:r>
          <a:endParaRPr lang="en-US" dirty="0"/>
        </a:p>
      </dgm:t>
    </dgm:pt>
    <dgm:pt modelId="{DB3DBC63-BC08-4321-BDDC-713843AB50DE}" type="parTrans" cxnId="{A7F1364D-89A5-4013-8BC6-CB04A9AB5437}">
      <dgm:prSet/>
      <dgm:spPr/>
      <dgm:t>
        <a:bodyPr/>
        <a:lstStyle/>
        <a:p>
          <a:endParaRPr lang="en-US"/>
        </a:p>
      </dgm:t>
    </dgm:pt>
    <dgm:pt modelId="{BE6D300C-6A39-4EE5-A4A4-42EF4E749EB9}" type="sibTrans" cxnId="{A7F1364D-89A5-4013-8BC6-CB04A9AB5437}">
      <dgm:prSet/>
      <dgm:spPr/>
      <dgm:t>
        <a:bodyPr/>
        <a:lstStyle/>
        <a:p>
          <a:endParaRPr lang="en-US"/>
        </a:p>
      </dgm:t>
    </dgm:pt>
    <dgm:pt modelId="{DD8EEB85-22AE-4AC1-9C08-17D27733CEF7}">
      <dgm:prSet phldrT="[Text]" custT="1"/>
      <dgm:spPr>
        <a:solidFill>
          <a:schemeClr val="bg1">
            <a:lumMod val="50000"/>
          </a:schemeClr>
        </a:solidFill>
        <a:ln>
          <a:solidFill>
            <a:schemeClr val="tx1"/>
          </a:solidFill>
        </a:ln>
      </dgm:spPr>
      <dgm:t>
        <a:bodyPr/>
        <a:lstStyle/>
        <a:p>
          <a:r>
            <a:rPr lang="en-US" sz="1400" dirty="0" smtClean="0"/>
            <a:t>Management and Oversight</a:t>
          </a:r>
          <a:endParaRPr lang="en-US" sz="1200" dirty="0"/>
        </a:p>
      </dgm:t>
    </dgm:pt>
    <dgm:pt modelId="{CB992FE6-97C1-430E-8F8F-7E99B1264D20}" type="parTrans" cxnId="{86E8C323-DAC6-4F80-9B68-3F3D6E20278B}">
      <dgm:prSet/>
      <dgm:spPr/>
      <dgm:t>
        <a:bodyPr/>
        <a:lstStyle/>
        <a:p>
          <a:endParaRPr lang="en-US"/>
        </a:p>
      </dgm:t>
    </dgm:pt>
    <dgm:pt modelId="{FBFB8848-80CB-424A-BE9E-29F53E31E3C3}" type="sibTrans" cxnId="{86E8C323-DAC6-4F80-9B68-3F3D6E20278B}">
      <dgm:prSet/>
      <dgm:spPr/>
      <dgm:t>
        <a:bodyPr/>
        <a:lstStyle/>
        <a:p>
          <a:endParaRPr lang="en-US"/>
        </a:p>
      </dgm:t>
    </dgm:pt>
    <dgm:pt modelId="{2A95F6D6-D52C-4F08-9382-35FDFBCBADB4}">
      <dgm:prSet phldrT="[Text]" custT="1"/>
      <dgm:spPr>
        <a:ln>
          <a:solidFill>
            <a:schemeClr val="tx1"/>
          </a:solidFill>
        </a:ln>
      </dgm:spPr>
      <dgm:t>
        <a:bodyPr/>
        <a:lstStyle/>
        <a:p>
          <a:r>
            <a:rPr lang="en-US" sz="1200" dirty="0" smtClean="0"/>
            <a:t>Providers and Contractors</a:t>
          </a:r>
          <a:endParaRPr lang="en-US" sz="1200" dirty="0"/>
        </a:p>
      </dgm:t>
    </dgm:pt>
    <dgm:pt modelId="{C1092F6E-A119-4235-B179-83EEDD654E5C}" type="parTrans" cxnId="{DA7B2568-57DB-4836-9F3F-C3FF880952A1}">
      <dgm:prSet/>
      <dgm:spPr/>
      <dgm:t>
        <a:bodyPr/>
        <a:lstStyle/>
        <a:p>
          <a:endParaRPr lang="en-US"/>
        </a:p>
      </dgm:t>
    </dgm:pt>
    <dgm:pt modelId="{5895A0DD-3D3A-44B7-A8A7-A75AC67E6E4B}" type="sibTrans" cxnId="{DA7B2568-57DB-4836-9F3F-C3FF880952A1}">
      <dgm:prSet/>
      <dgm:spPr/>
      <dgm:t>
        <a:bodyPr/>
        <a:lstStyle/>
        <a:p>
          <a:endParaRPr lang="en-US"/>
        </a:p>
      </dgm:t>
    </dgm:pt>
    <dgm:pt modelId="{9493C416-E08B-48F6-A233-A3B96240F052}">
      <dgm:prSet phldrT="[Text]" custT="1"/>
      <dgm:spPr>
        <a:solidFill>
          <a:schemeClr val="accent3"/>
        </a:solidFill>
        <a:ln>
          <a:solidFill>
            <a:srgbClr val="FFC000"/>
          </a:solidFill>
        </a:ln>
      </dgm:spPr>
      <dgm:t>
        <a:bodyPr/>
        <a:lstStyle/>
        <a:p>
          <a:r>
            <a:rPr lang="en-US" sz="1400" dirty="0" smtClean="0"/>
            <a:t>PRISM</a:t>
          </a:r>
          <a:endParaRPr lang="en-US" sz="600" dirty="0"/>
        </a:p>
      </dgm:t>
    </dgm:pt>
    <dgm:pt modelId="{6E5A7387-78B8-4CE7-9099-B4CE2456BCD4}" type="parTrans" cxnId="{0A4AB491-964C-42E5-A2A6-4A2163558007}">
      <dgm:prSet/>
      <dgm:spPr/>
      <dgm:t>
        <a:bodyPr/>
        <a:lstStyle/>
        <a:p>
          <a:endParaRPr lang="en-US"/>
        </a:p>
      </dgm:t>
    </dgm:pt>
    <dgm:pt modelId="{3C081F93-2E7B-4EEA-B554-CBE26B62DBAA}" type="sibTrans" cxnId="{0A4AB491-964C-42E5-A2A6-4A2163558007}">
      <dgm:prSet/>
      <dgm:spPr/>
      <dgm:t>
        <a:bodyPr/>
        <a:lstStyle/>
        <a:p>
          <a:endParaRPr lang="en-US"/>
        </a:p>
      </dgm:t>
    </dgm:pt>
    <dgm:pt modelId="{7E25A9C0-9E02-47F7-8568-084C2D47B979}">
      <dgm:prSet phldrT="[Text]" custT="1"/>
      <dgm:spPr>
        <a:solidFill>
          <a:schemeClr val="bg1">
            <a:lumMod val="50000"/>
          </a:schemeClr>
        </a:solidFill>
      </dgm:spPr>
      <dgm:t>
        <a:bodyPr/>
        <a:lstStyle/>
        <a:p>
          <a:r>
            <a:rPr lang="en-US" sz="1600" dirty="0" smtClean="0"/>
            <a:t>DTS</a:t>
          </a:r>
          <a:endParaRPr lang="en-US" sz="1600" dirty="0"/>
        </a:p>
      </dgm:t>
    </dgm:pt>
    <dgm:pt modelId="{3D77548E-30A3-43E0-A159-12F7D1466B44}" type="parTrans" cxnId="{068C16B4-775C-4F6A-B224-EF361DF711EB}">
      <dgm:prSet/>
      <dgm:spPr/>
      <dgm:t>
        <a:bodyPr/>
        <a:lstStyle/>
        <a:p>
          <a:endParaRPr lang="en-US"/>
        </a:p>
      </dgm:t>
    </dgm:pt>
    <dgm:pt modelId="{B8710B6E-C387-4A15-9B4D-9FA2C4F90C90}" type="sibTrans" cxnId="{068C16B4-775C-4F6A-B224-EF361DF711EB}">
      <dgm:prSet/>
      <dgm:spPr/>
      <dgm:t>
        <a:bodyPr/>
        <a:lstStyle/>
        <a:p>
          <a:endParaRPr lang="en-US"/>
        </a:p>
      </dgm:t>
    </dgm:pt>
    <dgm:pt modelId="{6C09D310-C9F3-4348-84AB-97F9241C083E}">
      <dgm:prSet phldrT="[Text]" custT="1"/>
      <dgm:spPr>
        <a:solidFill>
          <a:schemeClr val="bg1">
            <a:lumMod val="50000"/>
          </a:schemeClr>
        </a:solidFill>
      </dgm:spPr>
      <dgm:t>
        <a:bodyPr/>
        <a:lstStyle/>
        <a:p>
          <a:r>
            <a:rPr lang="en-US" sz="1800" dirty="0" smtClean="0"/>
            <a:t>ORS</a:t>
          </a:r>
          <a:endParaRPr lang="en-US" sz="1800" dirty="0"/>
        </a:p>
      </dgm:t>
    </dgm:pt>
    <dgm:pt modelId="{CC2DCC49-2E2F-49BD-A304-97B29AF28763}" type="parTrans" cxnId="{47087941-FB7C-442E-91AC-359240DC8596}">
      <dgm:prSet/>
      <dgm:spPr/>
      <dgm:t>
        <a:bodyPr/>
        <a:lstStyle/>
        <a:p>
          <a:endParaRPr lang="en-US"/>
        </a:p>
      </dgm:t>
    </dgm:pt>
    <dgm:pt modelId="{DC0C08F1-FDD6-4241-A69D-D7FA5609ACCD}" type="sibTrans" cxnId="{47087941-FB7C-442E-91AC-359240DC8596}">
      <dgm:prSet/>
      <dgm:spPr/>
      <dgm:t>
        <a:bodyPr/>
        <a:lstStyle/>
        <a:p>
          <a:endParaRPr lang="en-US"/>
        </a:p>
      </dgm:t>
    </dgm:pt>
    <dgm:pt modelId="{EA57646C-68A6-41B9-AF0F-13C086140BEA}">
      <dgm:prSet phldrT="[Text]" custT="1"/>
      <dgm:spPr>
        <a:solidFill>
          <a:schemeClr val="bg1">
            <a:lumMod val="50000"/>
          </a:schemeClr>
        </a:solidFill>
      </dgm:spPr>
      <dgm:t>
        <a:bodyPr/>
        <a:lstStyle/>
        <a:p>
          <a:r>
            <a:rPr lang="en-US" sz="1600" dirty="0" smtClean="0"/>
            <a:t>DWS</a:t>
          </a:r>
          <a:endParaRPr lang="en-US" sz="1600" dirty="0"/>
        </a:p>
      </dgm:t>
    </dgm:pt>
    <dgm:pt modelId="{2BB91719-8EA7-457D-B1A1-135D2DE4BD13}" type="parTrans" cxnId="{A0F9E25C-461F-4392-8944-CC65A6FA2030}">
      <dgm:prSet/>
      <dgm:spPr/>
      <dgm:t>
        <a:bodyPr/>
        <a:lstStyle/>
        <a:p>
          <a:endParaRPr lang="en-US"/>
        </a:p>
      </dgm:t>
    </dgm:pt>
    <dgm:pt modelId="{BFB0A042-AEC8-4DE2-8B96-55914D6A2D69}" type="sibTrans" cxnId="{A0F9E25C-461F-4392-8944-CC65A6FA2030}">
      <dgm:prSet/>
      <dgm:spPr/>
      <dgm:t>
        <a:bodyPr/>
        <a:lstStyle/>
        <a:p>
          <a:endParaRPr lang="en-US"/>
        </a:p>
      </dgm:t>
    </dgm:pt>
    <dgm:pt modelId="{6330737B-80B0-4E29-A6D8-53B9379E5CCE}">
      <dgm:prSet phldrT="[Text]" custT="1"/>
      <dgm:spPr>
        <a:solidFill>
          <a:schemeClr val="bg1">
            <a:lumMod val="50000"/>
          </a:schemeClr>
        </a:solidFill>
      </dgm:spPr>
      <dgm:t>
        <a:bodyPr/>
        <a:lstStyle/>
        <a:p>
          <a:r>
            <a:rPr lang="en-US" sz="1600" dirty="0" smtClean="0"/>
            <a:t>OIG</a:t>
          </a:r>
          <a:endParaRPr lang="en-US" sz="1600" dirty="0"/>
        </a:p>
      </dgm:t>
    </dgm:pt>
    <dgm:pt modelId="{12C99A7E-6095-4CFD-B2CF-3DDB331CCECE}" type="parTrans" cxnId="{61B33ABA-8B76-4211-BA87-E12AC3FE81A5}">
      <dgm:prSet/>
      <dgm:spPr/>
      <dgm:t>
        <a:bodyPr/>
        <a:lstStyle/>
        <a:p>
          <a:endParaRPr lang="en-US"/>
        </a:p>
      </dgm:t>
    </dgm:pt>
    <dgm:pt modelId="{4F89D9AF-8097-4901-995D-91F9E6890BFA}" type="sibTrans" cxnId="{61B33ABA-8B76-4211-BA87-E12AC3FE81A5}">
      <dgm:prSet/>
      <dgm:spPr/>
      <dgm:t>
        <a:bodyPr/>
        <a:lstStyle/>
        <a:p>
          <a:endParaRPr lang="en-US"/>
        </a:p>
      </dgm:t>
    </dgm:pt>
    <dgm:pt modelId="{95255766-ED58-4AB2-A9AC-22000623CF37}">
      <dgm:prSet phldrT="[Text]" custT="1"/>
      <dgm:spPr>
        <a:solidFill>
          <a:schemeClr val="bg1">
            <a:lumMod val="50000"/>
          </a:schemeClr>
        </a:solidFill>
      </dgm:spPr>
      <dgm:t>
        <a:bodyPr/>
        <a:lstStyle/>
        <a:p>
          <a:r>
            <a:rPr lang="en-US" sz="1600" dirty="0" smtClean="0"/>
            <a:t>DOH</a:t>
          </a:r>
          <a:endParaRPr lang="en-US" sz="1600" dirty="0"/>
        </a:p>
      </dgm:t>
    </dgm:pt>
    <dgm:pt modelId="{475C5838-8BF5-41A3-B3ED-88CA49530AA8}" type="parTrans" cxnId="{D082F052-7F57-4165-A02A-35ABCFAE192F}">
      <dgm:prSet/>
      <dgm:spPr/>
      <dgm:t>
        <a:bodyPr/>
        <a:lstStyle/>
        <a:p>
          <a:endParaRPr lang="en-US"/>
        </a:p>
      </dgm:t>
    </dgm:pt>
    <dgm:pt modelId="{4A6409DD-BD1F-421B-ACD1-F19BDA3F7D6E}" type="sibTrans" cxnId="{D082F052-7F57-4165-A02A-35ABCFAE192F}">
      <dgm:prSet/>
      <dgm:spPr/>
      <dgm:t>
        <a:bodyPr/>
        <a:lstStyle/>
        <a:p>
          <a:endParaRPr lang="en-US"/>
        </a:p>
      </dgm:t>
    </dgm:pt>
    <dgm:pt modelId="{BBE036D0-D4DC-484C-A09F-A37D0389005E}">
      <dgm:prSet phldrT="[Text]" custT="1"/>
      <dgm:spPr>
        <a:solidFill>
          <a:schemeClr val="accent5"/>
        </a:solidFill>
        <a:ln>
          <a:solidFill>
            <a:schemeClr val="tx1"/>
          </a:solidFill>
        </a:ln>
      </dgm:spPr>
      <dgm:t>
        <a:bodyPr/>
        <a:lstStyle/>
        <a:p>
          <a:r>
            <a:rPr lang="en-US" sz="1400" dirty="0" smtClean="0"/>
            <a:t>Program Funding (Source of Revenue)</a:t>
          </a:r>
          <a:endParaRPr lang="en-US" sz="1400" dirty="0"/>
        </a:p>
      </dgm:t>
    </dgm:pt>
    <dgm:pt modelId="{8957B37D-3CBE-4483-A63C-85821935CE09}" type="parTrans" cxnId="{0E70296E-9853-4EE8-997C-AAA9CFA5C744}">
      <dgm:prSet/>
      <dgm:spPr/>
      <dgm:t>
        <a:bodyPr/>
        <a:lstStyle/>
        <a:p>
          <a:endParaRPr lang="en-US"/>
        </a:p>
      </dgm:t>
    </dgm:pt>
    <dgm:pt modelId="{42803324-2FA7-4FC2-91AE-36EECC1C1CB3}" type="sibTrans" cxnId="{0E70296E-9853-4EE8-997C-AAA9CFA5C744}">
      <dgm:prSet/>
      <dgm:spPr/>
      <dgm:t>
        <a:bodyPr/>
        <a:lstStyle/>
        <a:p>
          <a:endParaRPr lang="en-US"/>
        </a:p>
      </dgm:t>
    </dgm:pt>
    <dgm:pt modelId="{3BC6FEEA-A43E-4E6E-82DF-7BB2A31421D6}">
      <dgm:prSet phldrT="[Text]" custT="1"/>
      <dgm:spPr>
        <a:solidFill>
          <a:schemeClr val="accent5"/>
        </a:solidFill>
      </dgm:spPr>
      <dgm:t>
        <a:bodyPr/>
        <a:lstStyle/>
        <a:p>
          <a:r>
            <a:rPr lang="en-US" sz="1600" dirty="0" smtClean="0"/>
            <a:t>Grants</a:t>
          </a:r>
          <a:endParaRPr lang="en-US" sz="1600" dirty="0"/>
        </a:p>
      </dgm:t>
    </dgm:pt>
    <dgm:pt modelId="{46B94FC0-4492-4E4A-BB56-9133BD2E1618}" type="parTrans" cxnId="{98673F91-8C7E-4ED1-8254-B58F587236E7}">
      <dgm:prSet/>
      <dgm:spPr/>
      <dgm:t>
        <a:bodyPr/>
        <a:lstStyle/>
        <a:p>
          <a:endParaRPr lang="en-US"/>
        </a:p>
      </dgm:t>
    </dgm:pt>
    <dgm:pt modelId="{AD682C28-4836-4C2F-931C-EAEB44BB3C5D}" type="sibTrans" cxnId="{98673F91-8C7E-4ED1-8254-B58F587236E7}">
      <dgm:prSet/>
      <dgm:spPr/>
      <dgm:t>
        <a:bodyPr/>
        <a:lstStyle/>
        <a:p>
          <a:endParaRPr lang="en-US"/>
        </a:p>
      </dgm:t>
    </dgm:pt>
    <dgm:pt modelId="{FB70F045-ED34-4F43-90AF-DD0B83E8487D}">
      <dgm:prSet phldrT="[Text]" custT="1"/>
      <dgm:spPr>
        <a:solidFill>
          <a:schemeClr val="accent5"/>
        </a:solidFill>
      </dgm:spPr>
      <dgm:t>
        <a:bodyPr/>
        <a:lstStyle/>
        <a:p>
          <a:r>
            <a:rPr lang="en-US" sz="1600" dirty="0" smtClean="0"/>
            <a:t>Federal</a:t>
          </a:r>
          <a:endParaRPr lang="en-US" sz="1600" dirty="0"/>
        </a:p>
      </dgm:t>
    </dgm:pt>
    <dgm:pt modelId="{1435A7A0-87F8-450C-A87B-89C3FB4F5218}" type="parTrans" cxnId="{7D949970-3F83-4DF8-AD00-A3C677DABB49}">
      <dgm:prSet/>
      <dgm:spPr/>
      <dgm:t>
        <a:bodyPr/>
        <a:lstStyle/>
        <a:p>
          <a:endParaRPr lang="en-US"/>
        </a:p>
      </dgm:t>
    </dgm:pt>
    <dgm:pt modelId="{5C0A2FDC-30B9-4234-B7C8-2D55CD3A41D1}" type="sibTrans" cxnId="{7D949970-3F83-4DF8-AD00-A3C677DABB49}">
      <dgm:prSet/>
      <dgm:spPr/>
      <dgm:t>
        <a:bodyPr/>
        <a:lstStyle/>
        <a:p>
          <a:endParaRPr lang="en-US"/>
        </a:p>
      </dgm:t>
    </dgm:pt>
    <dgm:pt modelId="{FCF5306B-83D0-4B7D-90CB-F1E7B973CBBC}">
      <dgm:prSet phldrT="[Text]" custT="1"/>
      <dgm:spPr>
        <a:solidFill>
          <a:schemeClr val="accent5"/>
        </a:solidFill>
      </dgm:spPr>
      <dgm:t>
        <a:bodyPr/>
        <a:lstStyle/>
        <a:p>
          <a:r>
            <a:rPr lang="en-US" sz="1600" dirty="0" smtClean="0"/>
            <a:t>State</a:t>
          </a:r>
          <a:endParaRPr lang="en-US" sz="1600" dirty="0"/>
        </a:p>
      </dgm:t>
    </dgm:pt>
    <dgm:pt modelId="{2A65A008-05E9-4E8B-9F80-BED7CB19C3B2}" type="parTrans" cxnId="{933D6BDD-62F8-41EF-92C8-72574ABED03B}">
      <dgm:prSet/>
      <dgm:spPr/>
      <dgm:t>
        <a:bodyPr/>
        <a:lstStyle/>
        <a:p>
          <a:endParaRPr lang="en-US"/>
        </a:p>
      </dgm:t>
    </dgm:pt>
    <dgm:pt modelId="{247711AA-6069-49C6-9D72-E76970E281EF}" type="sibTrans" cxnId="{933D6BDD-62F8-41EF-92C8-72574ABED03B}">
      <dgm:prSet/>
      <dgm:spPr/>
      <dgm:t>
        <a:bodyPr/>
        <a:lstStyle/>
        <a:p>
          <a:endParaRPr lang="en-US"/>
        </a:p>
      </dgm:t>
    </dgm:pt>
    <dgm:pt modelId="{54E7E337-A876-4E92-ADB7-3A41AEE30EE7}">
      <dgm:prSet phldrT="[Text]" custT="1"/>
      <dgm:spPr>
        <a:solidFill>
          <a:schemeClr val="accent5"/>
        </a:solidFill>
      </dgm:spPr>
      <dgm:t>
        <a:bodyPr/>
        <a:lstStyle/>
        <a:p>
          <a:r>
            <a:rPr lang="en-US" sz="1600" dirty="0" smtClean="0"/>
            <a:t>County</a:t>
          </a:r>
          <a:endParaRPr lang="en-US" sz="1600" dirty="0"/>
        </a:p>
      </dgm:t>
    </dgm:pt>
    <dgm:pt modelId="{FE9E97A8-83FA-46F3-8B31-C741D4FDA933}" type="parTrans" cxnId="{772AC2A0-9A4C-46A3-99D2-7F5F5BFAE764}">
      <dgm:prSet/>
      <dgm:spPr/>
      <dgm:t>
        <a:bodyPr/>
        <a:lstStyle/>
        <a:p>
          <a:endParaRPr lang="en-US"/>
        </a:p>
      </dgm:t>
    </dgm:pt>
    <dgm:pt modelId="{6FF83A09-C6DF-484C-90B7-2B093E3CBEA9}" type="sibTrans" cxnId="{772AC2A0-9A4C-46A3-99D2-7F5F5BFAE764}">
      <dgm:prSet/>
      <dgm:spPr/>
      <dgm:t>
        <a:bodyPr/>
        <a:lstStyle/>
        <a:p>
          <a:endParaRPr lang="en-US"/>
        </a:p>
      </dgm:t>
    </dgm:pt>
    <dgm:pt modelId="{4E03AAAC-3B57-4CF3-91CB-DA81D194AD5C}">
      <dgm:prSet phldrT="[Text]" custT="1"/>
      <dgm:spPr/>
      <dgm:t>
        <a:bodyPr/>
        <a:lstStyle/>
        <a:p>
          <a:pPr algn="ctr"/>
          <a:r>
            <a:rPr lang="en-US" sz="1200" dirty="0" smtClean="0"/>
            <a:t>Contract Providers</a:t>
          </a:r>
          <a:endParaRPr lang="en-US" sz="1200" dirty="0"/>
        </a:p>
      </dgm:t>
    </dgm:pt>
    <dgm:pt modelId="{64AAC9AE-FE70-4BF5-8E38-95B4830BE58E}" type="parTrans" cxnId="{5BA8EABA-9C47-4C42-8D91-8C17131545D9}">
      <dgm:prSet/>
      <dgm:spPr/>
      <dgm:t>
        <a:bodyPr/>
        <a:lstStyle/>
        <a:p>
          <a:endParaRPr lang="en-US" sz="3200"/>
        </a:p>
      </dgm:t>
    </dgm:pt>
    <dgm:pt modelId="{3795B5F2-2202-4CFF-B0BA-88F6DC05EB9D}" type="sibTrans" cxnId="{5BA8EABA-9C47-4C42-8D91-8C17131545D9}">
      <dgm:prSet/>
      <dgm:spPr/>
      <dgm:t>
        <a:bodyPr/>
        <a:lstStyle/>
        <a:p>
          <a:endParaRPr lang="en-US"/>
        </a:p>
      </dgm:t>
    </dgm:pt>
    <dgm:pt modelId="{B5335AE8-548A-44FB-9AEC-AA59AA8D6676}">
      <dgm:prSet phldrT="[Text]" custT="1"/>
      <dgm:spPr/>
      <dgm:t>
        <a:bodyPr/>
        <a:lstStyle/>
        <a:p>
          <a:pPr algn="ctr"/>
          <a:r>
            <a:rPr lang="en-US" sz="1200" dirty="0" smtClean="0"/>
            <a:t>FFS Providers</a:t>
          </a:r>
          <a:endParaRPr lang="en-US" sz="1200" dirty="0"/>
        </a:p>
      </dgm:t>
    </dgm:pt>
    <dgm:pt modelId="{8EED4F9E-5725-47AE-9D52-B69779AD8F75}" type="parTrans" cxnId="{5FB28A25-0547-4681-A2A8-0778CB9570CE}">
      <dgm:prSet/>
      <dgm:spPr/>
      <dgm:t>
        <a:bodyPr/>
        <a:lstStyle/>
        <a:p>
          <a:endParaRPr lang="en-US" sz="3200"/>
        </a:p>
      </dgm:t>
    </dgm:pt>
    <dgm:pt modelId="{ABCD1F34-55CD-48DF-9673-20BA19D043F4}" type="sibTrans" cxnId="{5FB28A25-0547-4681-A2A8-0778CB9570CE}">
      <dgm:prSet/>
      <dgm:spPr/>
      <dgm:t>
        <a:bodyPr/>
        <a:lstStyle/>
        <a:p>
          <a:endParaRPr lang="en-US"/>
        </a:p>
      </dgm:t>
    </dgm:pt>
    <dgm:pt modelId="{51A65094-8EDF-425F-86C9-FFF981E509F8}">
      <dgm:prSet phldrT="[Text]" custT="1"/>
      <dgm:spPr/>
      <dgm:t>
        <a:bodyPr/>
        <a:lstStyle/>
        <a:p>
          <a:pPr algn="ctr"/>
          <a:r>
            <a:rPr lang="en-US" sz="1200" dirty="0" smtClean="0"/>
            <a:t>IHS</a:t>
          </a:r>
          <a:endParaRPr lang="en-US" sz="1200" dirty="0"/>
        </a:p>
      </dgm:t>
    </dgm:pt>
    <dgm:pt modelId="{6D9B4C4E-072F-4F21-B999-F220D76C55D4}" type="parTrans" cxnId="{A41CE6F0-FC0B-4D8C-8DF8-0CE916BA5F4E}">
      <dgm:prSet/>
      <dgm:spPr/>
      <dgm:t>
        <a:bodyPr/>
        <a:lstStyle/>
        <a:p>
          <a:endParaRPr lang="en-US" sz="3200"/>
        </a:p>
      </dgm:t>
    </dgm:pt>
    <dgm:pt modelId="{F3B1E650-CE1B-45CA-ACB3-3F1C099D7F79}" type="sibTrans" cxnId="{A41CE6F0-FC0B-4D8C-8DF8-0CE916BA5F4E}">
      <dgm:prSet/>
      <dgm:spPr/>
      <dgm:t>
        <a:bodyPr/>
        <a:lstStyle/>
        <a:p>
          <a:endParaRPr lang="en-US"/>
        </a:p>
      </dgm:t>
    </dgm:pt>
    <dgm:pt modelId="{49894C51-9437-4B55-95F2-8B34379538F0}">
      <dgm:prSet phldrT="[Text]" custT="1"/>
      <dgm:spPr/>
      <dgm:t>
        <a:bodyPr/>
        <a:lstStyle/>
        <a:p>
          <a:pPr algn="ctr"/>
          <a:r>
            <a:rPr lang="en-US" sz="1200" dirty="0" smtClean="0"/>
            <a:t>School Districts</a:t>
          </a:r>
          <a:endParaRPr lang="en-US" sz="1200" dirty="0"/>
        </a:p>
      </dgm:t>
    </dgm:pt>
    <dgm:pt modelId="{66F7E5B2-6522-4CDC-9016-A6893F4FC5BF}" type="parTrans" cxnId="{EB7014C6-25AD-4E95-A2EA-5DBCBF415255}">
      <dgm:prSet/>
      <dgm:spPr/>
      <dgm:t>
        <a:bodyPr/>
        <a:lstStyle/>
        <a:p>
          <a:endParaRPr lang="en-US" sz="3200"/>
        </a:p>
      </dgm:t>
    </dgm:pt>
    <dgm:pt modelId="{8F93441A-853B-439E-B7FE-B066D2B64EBC}" type="sibTrans" cxnId="{EB7014C6-25AD-4E95-A2EA-5DBCBF415255}">
      <dgm:prSet/>
      <dgm:spPr/>
      <dgm:t>
        <a:bodyPr/>
        <a:lstStyle/>
        <a:p>
          <a:endParaRPr lang="en-US"/>
        </a:p>
      </dgm:t>
    </dgm:pt>
    <dgm:pt modelId="{63B60C7D-FE32-404D-9C6C-032A3D08D12F}">
      <dgm:prSet phldrT="[Text]" custT="1"/>
      <dgm:spPr/>
      <dgm:t>
        <a:bodyPr/>
        <a:lstStyle/>
        <a:p>
          <a:pPr algn="ctr"/>
          <a:endParaRPr lang="en-US" sz="1200" dirty="0" smtClean="0"/>
        </a:p>
        <a:p>
          <a:pPr algn="ctr"/>
          <a:r>
            <a:rPr lang="en-US" sz="1200" dirty="0" smtClean="0"/>
            <a:t>PMHP</a:t>
          </a:r>
        </a:p>
        <a:p>
          <a:pPr algn="ctr"/>
          <a:r>
            <a:rPr lang="en-US" sz="1200" dirty="0" smtClean="0"/>
            <a:t>ACO</a:t>
          </a:r>
        </a:p>
        <a:p>
          <a:pPr algn="ctr"/>
          <a:r>
            <a:rPr lang="en-US" sz="1200" dirty="0" smtClean="0"/>
            <a:t>Dental</a:t>
          </a:r>
        </a:p>
        <a:p>
          <a:pPr algn="ctr"/>
          <a:endParaRPr lang="en-US" sz="1200" dirty="0"/>
        </a:p>
      </dgm:t>
    </dgm:pt>
    <dgm:pt modelId="{18D03086-F8F0-4AC8-8D73-5D48906B20A6}" type="parTrans" cxnId="{1C8F5D44-2CD6-427E-8B65-85E7333A42B3}">
      <dgm:prSet/>
      <dgm:spPr/>
      <dgm:t>
        <a:bodyPr/>
        <a:lstStyle/>
        <a:p>
          <a:endParaRPr lang="en-US" sz="3200"/>
        </a:p>
      </dgm:t>
    </dgm:pt>
    <dgm:pt modelId="{6FBFCAA8-962F-436F-B7FE-4C20BF6CDB6A}" type="sibTrans" cxnId="{1C8F5D44-2CD6-427E-8B65-85E7333A42B3}">
      <dgm:prSet/>
      <dgm:spPr/>
      <dgm:t>
        <a:bodyPr/>
        <a:lstStyle/>
        <a:p>
          <a:endParaRPr lang="en-US"/>
        </a:p>
      </dgm:t>
    </dgm:pt>
    <dgm:pt modelId="{090431B9-A5D5-41FF-9EFF-80502442CE3F}">
      <dgm:prSet phldrT="[Text]" custT="1"/>
      <dgm:spPr/>
      <dgm:t>
        <a:bodyPr/>
        <a:lstStyle/>
        <a:p>
          <a:pPr algn="ctr"/>
          <a:r>
            <a:rPr lang="en-US" sz="1200" dirty="0" smtClean="0"/>
            <a:t>County</a:t>
          </a:r>
          <a:endParaRPr lang="en-US" sz="1200" dirty="0"/>
        </a:p>
      </dgm:t>
    </dgm:pt>
    <dgm:pt modelId="{04B933AF-B3CB-4D83-B857-39856D5D828E}" type="parTrans" cxnId="{AF5B4DD7-8047-46F3-B40C-4F77B2BE57FA}">
      <dgm:prSet/>
      <dgm:spPr/>
      <dgm:t>
        <a:bodyPr/>
        <a:lstStyle/>
        <a:p>
          <a:endParaRPr lang="en-US" sz="3200"/>
        </a:p>
      </dgm:t>
    </dgm:pt>
    <dgm:pt modelId="{2FF2394E-3DDA-415C-9FB5-709C5B3B1AC2}" type="sibTrans" cxnId="{AF5B4DD7-8047-46F3-B40C-4F77B2BE57FA}">
      <dgm:prSet/>
      <dgm:spPr/>
      <dgm:t>
        <a:bodyPr/>
        <a:lstStyle/>
        <a:p>
          <a:endParaRPr lang="en-US"/>
        </a:p>
      </dgm:t>
    </dgm:pt>
    <dgm:pt modelId="{6AAC841D-E5F0-417F-8848-1D695D541408}">
      <dgm:prSet phldrT="[Text]" custT="1"/>
      <dgm:spPr/>
      <dgm:t>
        <a:bodyPr/>
        <a:lstStyle/>
        <a:p>
          <a:pPr algn="ctr"/>
          <a:r>
            <a:rPr lang="en-US" sz="1200" b="1" u="none" dirty="0" smtClean="0"/>
            <a:t>DHS</a:t>
          </a:r>
          <a:endParaRPr lang="en-US" sz="1200" b="1" u="none" dirty="0"/>
        </a:p>
      </dgm:t>
    </dgm:pt>
    <dgm:pt modelId="{08B8DF18-61C8-479E-BBB7-AD1C531666DC}" type="parTrans" cxnId="{5FA6D8B1-8262-4D47-9060-1A455A79A6F8}">
      <dgm:prSet/>
      <dgm:spPr/>
      <dgm:t>
        <a:bodyPr/>
        <a:lstStyle/>
        <a:p>
          <a:endParaRPr lang="en-US" sz="3200"/>
        </a:p>
      </dgm:t>
    </dgm:pt>
    <dgm:pt modelId="{D43C124C-7200-447E-A5F7-0FF8DAF33F21}" type="sibTrans" cxnId="{5FA6D8B1-8262-4D47-9060-1A455A79A6F8}">
      <dgm:prSet/>
      <dgm:spPr/>
      <dgm:t>
        <a:bodyPr/>
        <a:lstStyle/>
        <a:p>
          <a:endParaRPr lang="en-US"/>
        </a:p>
      </dgm:t>
    </dgm:pt>
    <dgm:pt modelId="{BD1BFC7A-E2EA-458D-9FC8-FCEB8B06410E}">
      <dgm:prSet phldrT="[Text]" custT="1"/>
      <dgm:spPr>
        <a:solidFill>
          <a:schemeClr val="accent4"/>
        </a:solidFill>
        <a:ln>
          <a:solidFill>
            <a:srgbClr val="FFC000"/>
          </a:solidFill>
        </a:ln>
      </dgm:spPr>
      <dgm:t>
        <a:bodyPr/>
        <a:lstStyle/>
        <a:p>
          <a:r>
            <a:rPr lang="en-US" sz="1400" dirty="0" smtClean="0"/>
            <a:t>Waiver Programs</a:t>
          </a:r>
          <a:endParaRPr lang="en-US" sz="1400" dirty="0"/>
        </a:p>
      </dgm:t>
    </dgm:pt>
    <dgm:pt modelId="{82054FF3-793C-4E5D-BDC7-A4F337E61AEA}" type="sibTrans" cxnId="{1102394C-2D7B-4B91-953F-8955C5A2D0CD}">
      <dgm:prSet/>
      <dgm:spPr/>
      <dgm:t>
        <a:bodyPr/>
        <a:lstStyle/>
        <a:p>
          <a:endParaRPr lang="en-US"/>
        </a:p>
      </dgm:t>
    </dgm:pt>
    <dgm:pt modelId="{F80C39F6-6E6E-45BB-A8DD-B6B0C2A88145}" type="parTrans" cxnId="{1102394C-2D7B-4B91-953F-8955C5A2D0CD}">
      <dgm:prSet/>
      <dgm:spPr/>
      <dgm:t>
        <a:bodyPr/>
        <a:lstStyle/>
        <a:p>
          <a:endParaRPr lang="en-US"/>
        </a:p>
      </dgm:t>
    </dgm:pt>
    <dgm:pt modelId="{9E322676-2FCC-4948-943E-58F81942DE57}">
      <dgm:prSet custScaleX="173961" custScaleY="159060" custRadScaleRad="296416" custRadScaleInc="68792"/>
      <dgm:spPr/>
      <dgm:t>
        <a:bodyPr/>
        <a:lstStyle/>
        <a:p>
          <a:endParaRPr lang="en-US"/>
        </a:p>
      </dgm:t>
    </dgm:pt>
    <dgm:pt modelId="{E48EC9A1-24BC-447A-A02D-3034DD213AFE}" type="parTrans" cxnId="{AF6913DD-B4BC-4C7C-A734-EE1A5319B4CC}">
      <dgm:prSet/>
      <dgm:spPr>
        <a:ln>
          <a:headEnd type="triangle"/>
          <a:tailEnd type="arrow"/>
        </a:ln>
      </dgm:spPr>
      <dgm:t>
        <a:bodyPr/>
        <a:lstStyle/>
        <a:p>
          <a:endParaRPr lang="en-US"/>
        </a:p>
      </dgm:t>
    </dgm:pt>
    <dgm:pt modelId="{D1E58F1E-8111-4504-AFC5-2C1F5AAC8501}" type="sibTrans" cxnId="{AF6913DD-B4BC-4C7C-A734-EE1A5319B4CC}">
      <dgm:prSet/>
      <dgm:spPr/>
      <dgm:t>
        <a:bodyPr/>
        <a:lstStyle/>
        <a:p>
          <a:endParaRPr lang="en-US"/>
        </a:p>
      </dgm:t>
    </dgm:pt>
    <dgm:pt modelId="{4B0EC2AA-0415-4690-8D6D-7884E9A1BC68}">
      <dgm:prSet custScaleX="173961" custScaleY="159060" custRadScaleRad="296416" custRadScaleInc="68792"/>
      <dgm:spPr/>
      <dgm:t>
        <a:bodyPr/>
        <a:lstStyle/>
        <a:p>
          <a:endParaRPr lang="en-US"/>
        </a:p>
      </dgm:t>
    </dgm:pt>
    <dgm:pt modelId="{78D56A3D-6B36-4FA9-A365-8B1119862397}" type="parTrans" cxnId="{8A5A9953-F741-4E11-8B00-8C0E0E4B4201}">
      <dgm:prSet/>
      <dgm:spPr>
        <a:ln>
          <a:headEnd type="triangle"/>
          <a:tailEnd type="arrow"/>
        </a:ln>
      </dgm:spPr>
      <dgm:t>
        <a:bodyPr/>
        <a:lstStyle/>
        <a:p>
          <a:endParaRPr lang="en-US"/>
        </a:p>
      </dgm:t>
    </dgm:pt>
    <dgm:pt modelId="{EE59A963-C79F-4650-A025-22669E27953C}" type="sibTrans" cxnId="{8A5A9953-F741-4E11-8B00-8C0E0E4B4201}">
      <dgm:prSet/>
      <dgm:spPr/>
      <dgm:t>
        <a:bodyPr/>
        <a:lstStyle/>
        <a:p>
          <a:endParaRPr lang="en-US"/>
        </a:p>
      </dgm:t>
    </dgm:pt>
    <dgm:pt modelId="{033E85F5-48EB-40F1-9D4F-FA023D965544}" type="pres">
      <dgm:prSet presAssocID="{4095B4D0-8C52-4E30-B7D1-93F8BB6CF5A9}" presName="Name0" presStyleCnt="0">
        <dgm:presLayoutVars>
          <dgm:chMax val="1"/>
          <dgm:chPref val="1"/>
          <dgm:dir/>
          <dgm:animOne val="branch"/>
          <dgm:animLvl val="lvl"/>
        </dgm:presLayoutVars>
      </dgm:prSet>
      <dgm:spPr/>
      <dgm:t>
        <a:bodyPr/>
        <a:lstStyle/>
        <a:p>
          <a:endParaRPr lang="en-US"/>
        </a:p>
      </dgm:t>
    </dgm:pt>
    <dgm:pt modelId="{8EA127FF-7FC4-4C56-B663-4FA27B529E89}" type="pres">
      <dgm:prSet presAssocID="{88E99EA4-C74B-42E7-B53E-B33A3B2FFADB}" presName="textCenter" presStyleLbl="node1" presStyleIdx="0" presStyleCnt="22" custScaleX="152509" custScaleY="130762" custLinFactNeighborX="7022" custLinFactNeighborY="-46779"/>
      <dgm:spPr/>
      <dgm:t>
        <a:bodyPr/>
        <a:lstStyle/>
        <a:p>
          <a:endParaRPr lang="en-US"/>
        </a:p>
      </dgm:t>
    </dgm:pt>
    <dgm:pt modelId="{4055C9B8-9683-4F16-8EA5-EE4CE8CF7A80}" type="pres">
      <dgm:prSet presAssocID="{88E99EA4-C74B-42E7-B53E-B33A3B2FFADB}" presName="cycle_1" presStyleCnt="0"/>
      <dgm:spPr/>
    </dgm:pt>
    <dgm:pt modelId="{F60AF9CB-FB40-40F9-9681-A1317D0DC2C6}" type="pres">
      <dgm:prSet presAssocID="{9493C416-E08B-48F6-A233-A3B96240F052}" presName="childCenter1" presStyleLbl="node1" presStyleIdx="1" presStyleCnt="22" custScaleX="92511" custScaleY="66844" custLinFactNeighborX="-690" custLinFactNeighborY="-838"/>
      <dgm:spPr/>
      <dgm:t>
        <a:bodyPr/>
        <a:lstStyle/>
        <a:p>
          <a:endParaRPr lang="en-US"/>
        </a:p>
      </dgm:t>
    </dgm:pt>
    <dgm:pt modelId="{518A606F-B443-45B7-8114-CA7F2EDACE46}" type="pres">
      <dgm:prSet presAssocID="{6E5A7387-78B8-4CE7-9099-B4CE2456BCD4}" presName="Name144" presStyleLbl="parChTrans1D2" presStyleIdx="0" presStyleCnt="5"/>
      <dgm:spPr/>
      <dgm:t>
        <a:bodyPr/>
        <a:lstStyle/>
        <a:p>
          <a:endParaRPr lang="en-US"/>
        </a:p>
      </dgm:t>
    </dgm:pt>
    <dgm:pt modelId="{7787B480-8565-42D6-A72B-C3689396232D}" type="pres">
      <dgm:prSet presAssocID="{88E99EA4-C74B-42E7-B53E-B33A3B2FFADB}" presName="cycle_2" presStyleCnt="0"/>
      <dgm:spPr/>
    </dgm:pt>
    <dgm:pt modelId="{5571C04F-098F-4725-B301-54444D214052}" type="pres">
      <dgm:prSet presAssocID="{BBE036D0-D4DC-484C-A09F-A37D0389005E}" presName="childCenter2" presStyleLbl="node1" presStyleIdx="2" presStyleCnt="22" custScaleX="214394" custScaleY="208835" custLinFactNeighborX="15391" custLinFactNeighborY="-22095"/>
      <dgm:spPr/>
      <dgm:t>
        <a:bodyPr/>
        <a:lstStyle/>
        <a:p>
          <a:endParaRPr lang="en-US"/>
        </a:p>
      </dgm:t>
    </dgm:pt>
    <dgm:pt modelId="{667517C1-9F75-409F-B333-1A60D0380A8F}" type="pres">
      <dgm:prSet presAssocID="{46B94FC0-4492-4E4A-BB56-9133BD2E1618}" presName="Name218" presStyleLbl="parChTrans1D3" presStyleIdx="0" presStyleCnt="16"/>
      <dgm:spPr/>
      <dgm:t>
        <a:bodyPr/>
        <a:lstStyle/>
        <a:p>
          <a:endParaRPr lang="en-US"/>
        </a:p>
      </dgm:t>
    </dgm:pt>
    <dgm:pt modelId="{0BF988D0-2D76-4E8B-9DB6-79CA88655B8A}" type="pres">
      <dgm:prSet presAssocID="{3BC6FEEA-A43E-4E6E-82DF-7BB2A31421D6}" presName="text2" presStyleLbl="node1" presStyleIdx="3" presStyleCnt="22" custScaleX="173961" custScaleY="159060" custRadScaleRad="296416" custRadScaleInc="68792">
        <dgm:presLayoutVars>
          <dgm:bulletEnabled val="1"/>
        </dgm:presLayoutVars>
      </dgm:prSet>
      <dgm:spPr/>
      <dgm:t>
        <a:bodyPr/>
        <a:lstStyle/>
        <a:p>
          <a:endParaRPr lang="en-US"/>
        </a:p>
      </dgm:t>
    </dgm:pt>
    <dgm:pt modelId="{0120FC98-E363-4E98-970D-A4AFFF3A3886}" type="pres">
      <dgm:prSet presAssocID="{1435A7A0-87F8-450C-A87B-89C3FB4F5218}" presName="Name218" presStyleLbl="parChTrans1D3" presStyleIdx="1" presStyleCnt="16"/>
      <dgm:spPr/>
      <dgm:t>
        <a:bodyPr/>
        <a:lstStyle/>
        <a:p>
          <a:endParaRPr lang="en-US"/>
        </a:p>
      </dgm:t>
    </dgm:pt>
    <dgm:pt modelId="{E6C44375-6E77-4A9B-989E-F416A8987039}" type="pres">
      <dgm:prSet presAssocID="{FB70F045-ED34-4F43-90AF-DD0B83E8487D}" presName="text2" presStyleLbl="node1" presStyleIdx="4" presStyleCnt="22" custScaleX="173961" custScaleY="159060" custRadScaleRad="378230" custRadScaleInc="-63747">
        <dgm:presLayoutVars>
          <dgm:bulletEnabled val="1"/>
        </dgm:presLayoutVars>
      </dgm:prSet>
      <dgm:spPr/>
      <dgm:t>
        <a:bodyPr/>
        <a:lstStyle/>
        <a:p>
          <a:endParaRPr lang="en-US"/>
        </a:p>
      </dgm:t>
    </dgm:pt>
    <dgm:pt modelId="{6D69152A-57E1-4B6E-9055-DC6B49CE79BD}" type="pres">
      <dgm:prSet presAssocID="{2A65A008-05E9-4E8B-9F80-BED7CB19C3B2}" presName="Name218" presStyleLbl="parChTrans1D3" presStyleIdx="2" presStyleCnt="16"/>
      <dgm:spPr/>
      <dgm:t>
        <a:bodyPr/>
        <a:lstStyle/>
        <a:p>
          <a:endParaRPr lang="en-US"/>
        </a:p>
      </dgm:t>
    </dgm:pt>
    <dgm:pt modelId="{0DB7DC50-DA7C-4F9E-8020-CE0046E1CFB2}" type="pres">
      <dgm:prSet presAssocID="{FCF5306B-83D0-4B7D-90CB-F1E7B973CBBC}" presName="text2" presStyleLbl="node1" presStyleIdx="5" presStyleCnt="22" custScaleX="173961" custScaleY="159060" custRadScaleRad="282534" custRadScaleInc="-206078">
        <dgm:presLayoutVars>
          <dgm:bulletEnabled val="1"/>
        </dgm:presLayoutVars>
      </dgm:prSet>
      <dgm:spPr/>
      <dgm:t>
        <a:bodyPr/>
        <a:lstStyle/>
        <a:p>
          <a:endParaRPr lang="en-US"/>
        </a:p>
      </dgm:t>
    </dgm:pt>
    <dgm:pt modelId="{7F5A624A-20D3-4674-B5F0-F2F32AC7E298}" type="pres">
      <dgm:prSet presAssocID="{FE9E97A8-83FA-46F3-8B31-C741D4FDA933}" presName="Name218" presStyleLbl="parChTrans1D3" presStyleIdx="3" presStyleCnt="16"/>
      <dgm:spPr/>
      <dgm:t>
        <a:bodyPr/>
        <a:lstStyle/>
        <a:p>
          <a:endParaRPr lang="en-US"/>
        </a:p>
      </dgm:t>
    </dgm:pt>
    <dgm:pt modelId="{30854B00-AF31-4FF4-A5E7-5AC3A867F31D}" type="pres">
      <dgm:prSet presAssocID="{54E7E337-A876-4E92-ADB7-3A41AEE30EE7}" presName="text2" presStyleLbl="node1" presStyleIdx="6" presStyleCnt="22" custScaleX="173961" custScaleY="159060" custRadScaleRad="264303" custRadScaleInc="190753">
        <dgm:presLayoutVars>
          <dgm:bulletEnabled val="1"/>
        </dgm:presLayoutVars>
      </dgm:prSet>
      <dgm:spPr/>
      <dgm:t>
        <a:bodyPr/>
        <a:lstStyle/>
        <a:p>
          <a:endParaRPr lang="en-US"/>
        </a:p>
      </dgm:t>
    </dgm:pt>
    <dgm:pt modelId="{430D71F5-E121-4729-90D2-51A15099E0B7}" type="pres">
      <dgm:prSet presAssocID="{8957B37D-3CBE-4483-A63C-85821935CE09}" presName="Name221" presStyleLbl="parChTrans1D2" presStyleIdx="1" presStyleCnt="5"/>
      <dgm:spPr/>
      <dgm:t>
        <a:bodyPr/>
        <a:lstStyle/>
        <a:p>
          <a:endParaRPr lang="en-US"/>
        </a:p>
      </dgm:t>
    </dgm:pt>
    <dgm:pt modelId="{B2D5D07E-D4AC-4A34-99BE-7C1B312106CE}" type="pres">
      <dgm:prSet presAssocID="{88E99EA4-C74B-42E7-B53E-B33A3B2FFADB}" presName="cycle_3" presStyleCnt="0"/>
      <dgm:spPr/>
    </dgm:pt>
    <dgm:pt modelId="{8D0D5375-5B47-4A42-A417-2103B3F0A2A6}" type="pres">
      <dgm:prSet presAssocID="{DD8EEB85-22AE-4AC1-9C08-17D27733CEF7}" presName="childCenter3" presStyleLbl="node1" presStyleIdx="7" presStyleCnt="22" custScaleX="308256" custScaleY="193984" custLinFactNeighborX="32412" custLinFactNeighborY="-83096"/>
      <dgm:spPr/>
      <dgm:t>
        <a:bodyPr/>
        <a:lstStyle/>
        <a:p>
          <a:endParaRPr lang="en-US"/>
        </a:p>
      </dgm:t>
    </dgm:pt>
    <dgm:pt modelId="{76432A81-D6BC-4F75-8771-3C956988BC21}" type="pres">
      <dgm:prSet presAssocID="{3D77548E-30A3-43E0-A159-12F7D1466B44}" presName="Name285" presStyleLbl="parChTrans1D3" presStyleIdx="4" presStyleCnt="16"/>
      <dgm:spPr/>
      <dgm:t>
        <a:bodyPr/>
        <a:lstStyle/>
        <a:p>
          <a:endParaRPr lang="en-US"/>
        </a:p>
      </dgm:t>
    </dgm:pt>
    <dgm:pt modelId="{72B6754E-6EB6-435A-AC84-52A94C22DC1B}" type="pres">
      <dgm:prSet presAssocID="{7E25A9C0-9E02-47F7-8568-084C2D47B979}" presName="text3" presStyleLbl="node1" presStyleIdx="8" presStyleCnt="22" custScaleX="152509" custScaleY="130762" custRadScaleRad="129494" custRadScaleInc="-238915">
        <dgm:presLayoutVars>
          <dgm:bulletEnabled val="1"/>
        </dgm:presLayoutVars>
      </dgm:prSet>
      <dgm:spPr/>
      <dgm:t>
        <a:bodyPr/>
        <a:lstStyle/>
        <a:p>
          <a:endParaRPr lang="en-US"/>
        </a:p>
      </dgm:t>
    </dgm:pt>
    <dgm:pt modelId="{9A2E1DB6-9346-4E83-BCB2-EEDF52DBBC3B}" type="pres">
      <dgm:prSet presAssocID="{CC2DCC49-2E2F-49BD-A304-97B29AF28763}" presName="Name285" presStyleLbl="parChTrans1D3" presStyleIdx="5" presStyleCnt="16"/>
      <dgm:spPr/>
      <dgm:t>
        <a:bodyPr/>
        <a:lstStyle/>
        <a:p>
          <a:endParaRPr lang="en-US"/>
        </a:p>
      </dgm:t>
    </dgm:pt>
    <dgm:pt modelId="{6ECC4409-09A4-47C1-8416-277ED4933251}" type="pres">
      <dgm:prSet presAssocID="{6C09D310-C9F3-4348-84AB-97F9241C083E}" presName="text3" presStyleLbl="node1" presStyleIdx="9" presStyleCnt="22" custScaleX="152509" custScaleY="130762" custRadScaleRad="338422" custRadScaleInc="3954">
        <dgm:presLayoutVars>
          <dgm:bulletEnabled val="1"/>
        </dgm:presLayoutVars>
      </dgm:prSet>
      <dgm:spPr/>
      <dgm:t>
        <a:bodyPr/>
        <a:lstStyle/>
        <a:p>
          <a:endParaRPr lang="en-US"/>
        </a:p>
      </dgm:t>
    </dgm:pt>
    <dgm:pt modelId="{3FE1D79C-F204-4CA0-A616-7A028CC55D78}" type="pres">
      <dgm:prSet presAssocID="{2BB91719-8EA7-457D-B1A1-135D2DE4BD13}" presName="Name285" presStyleLbl="parChTrans1D3" presStyleIdx="6" presStyleCnt="16"/>
      <dgm:spPr/>
      <dgm:t>
        <a:bodyPr/>
        <a:lstStyle/>
        <a:p>
          <a:endParaRPr lang="en-US"/>
        </a:p>
      </dgm:t>
    </dgm:pt>
    <dgm:pt modelId="{08F32B48-5C9F-4207-82B2-E750D77D8B84}" type="pres">
      <dgm:prSet presAssocID="{EA57646C-68A6-41B9-AF0F-13C086140BEA}" presName="text3" presStyleLbl="node1" presStyleIdx="10" presStyleCnt="22" custScaleX="152509" custScaleY="121939" custRadScaleRad="222923" custRadScaleInc="-149390">
        <dgm:presLayoutVars>
          <dgm:bulletEnabled val="1"/>
        </dgm:presLayoutVars>
      </dgm:prSet>
      <dgm:spPr/>
      <dgm:t>
        <a:bodyPr/>
        <a:lstStyle/>
        <a:p>
          <a:endParaRPr lang="en-US"/>
        </a:p>
      </dgm:t>
    </dgm:pt>
    <dgm:pt modelId="{F2ADB027-F350-408B-9DA7-F053472A6A6E}" type="pres">
      <dgm:prSet presAssocID="{12C99A7E-6095-4CFD-B2CF-3DDB331CCECE}" presName="Name285" presStyleLbl="parChTrans1D3" presStyleIdx="7" presStyleCnt="16"/>
      <dgm:spPr/>
      <dgm:t>
        <a:bodyPr/>
        <a:lstStyle/>
        <a:p>
          <a:endParaRPr lang="en-US"/>
        </a:p>
      </dgm:t>
    </dgm:pt>
    <dgm:pt modelId="{AECDD1CA-08A5-4C3C-8038-1F56486A1B2C}" type="pres">
      <dgm:prSet presAssocID="{6330737B-80B0-4E29-A6D8-53B9379E5CCE}" presName="text3" presStyleLbl="node1" presStyleIdx="11" presStyleCnt="22" custScaleX="152509" custScaleY="130762" custRadScaleRad="122720" custRadScaleInc="-287496">
        <dgm:presLayoutVars>
          <dgm:bulletEnabled val="1"/>
        </dgm:presLayoutVars>
      </dgm:prSet>
      <dgm:spPr/>
      <dgm:t>
        <a:bodyPr/>
        <a:lstStyle/>
        <a:p>
          <a:endParaRPr lang="en-US"/>
        </a:p>
      </dgm:t>
    </dgm:pt>
    <dgm:pt modelId="{258F9B22-7BF5-4ACC-B4E0-A393F40241E7}" type="pres">
      <dgm:prSet presAssocID="{475C5838-8BF5-41A3-B3ED-88CA49530AA8}" presName="Name285" presStyleLbl="parChTrans1D3" presStyleIdx="8" presStyleCnt="16"/>
      <dgm:spPr/>
      <dgm:t>
        <a:bodyPr/>
        <a:lstStyle/>
        <a:p>
          <a:endParaRPr lang="en-US"/>
        </a:p>
      </dgm:t>
    </dgm:pt>
    <dgm:pt modelId="{A77AB6DA-C520-430D-B194-F772C9C562CA}" type="pres">
      <dgm:prSet presAssocID="{95255766-ED58-4AB2-A9AC-22000623CF37}" presName="text3" presStyleLbl="node1" presStyleIdx="12" presStyleCnt="22" custScaleX="152509" custScaleY="130762" custRadScaleRad="35955" custRadScaleInc="-264736">
        <dgm:presLayoutVars>
          <dgm:bulletEnabled val="1"/>
        </dgm:presLayoutVars>
      </dgm:prSet>
      <dgm:spPr/>
      <dgm:t>
        <a:bodyPr/>
        <a:lstStyle/>
        <a:p>
          <a:endParaRPr lang="en-US"/>
        </a:p>
      </dgm:t>
    </dgm:pt>
    <dgm:pt modelId="{308E8CA2-5034-4620-8DE5-96C730E80E20}" type="pres">
      <dgm:prSet presAssocID="{CB992FE6-97C1-430E-8F8F-7E99B1264D20}" presName="Name288" presStyleLbl="parChTrans1D2" presStyleIdx="2" presStyleCnt="5"/>
      <dgm:spPr/>
      <dgm:t>
        <a:bodyPr/>
        <a:lstStyle/>
        <a:p>
          <a:endParaRPr lang="en-US"/>
        </a:p>
      </dgm:t>
    </dgm:pt>
    <dgm:pt modelId="{AF40575B-FD55-4207-81E5-7324731958B7}" type="pres">
      <dgm:prSet presAssocID="{88E99EA4-C74B-42E7-B53E-B33A3B2FFADB}" presName="cycle_4" presStyleCnt="0"/>
      <dgm:spPr/>
    </dgm:pt>
    <dgm:pt modelId="{37929D7D-A075-4187-AED4-FC577309B574}" type="pres">
      <dgm:prSet presAssocID="{BD1BFC7A-E2EA-458D-9FC8-FCEB8B06410E}" presName="childCenter4" presStyleLbl="node1" presStyleIdx="13" presStyleCnt="22" custScaleX="129398" custScaleY="64775" custLinFactNeighborX="12360" custLinFactNeighborY="-10423"/>
      <dgm:spPr/>
      <dgm:t>
        <a:bodyPr/>
        <a:lstStyle/>
        <a:p>
          <a:endParaRPr lang="en-US"/>
        </a:p>
      </dgm:t>
    </dgm:pt>
    <dgm:pt modelId="{344BE541-F272-4C20-84B9-836502042B45}" type="pres">
      <dgm:prSet presAssocID="{F80C39F6-6E6E-45BB-A8DD-B6B0C2A88145}" presName="Name345" presStyleLbl="parChTrans1D2" presStyleIdx="3" presStyleCnt="5"/>
      <dgm:spPr/>
      <dgm:t>
        <a:bodyPr/>
        <a:lstStyle/>
        <a:p>
          <a:endParaRPr lang="en-US"/>
        </a:p>
      </dgm:t>
    </dgm:pt>
    <dgm:pt modelId="{1E7B7A6E-BEF1-4637-AE03-A6FAEAED9D51}" type="pres">
      <dgm:prSet presAssocID="{88E99EA4-C74B-42E7-B53E-B33A3B2FFADB}" presName="cycle_5" presStyleCnt="0"/>
      <dgm:spPr/>
    </dgm:pt>
    <dgm:pt modelId="{BB887CAA-AE95-4A6F-85D6-6819015A9902}" type="pres">
      <dgm:prSet presAssocID="{2A95F6D6-D52C-4F08-9382-35FDFBCBADB4}" presName="childCenter5" presStyleLbl="node1" presStyleIdx="14" presStyleCnt="22" custScaleX="314488" custScaleY="337435" custLinFactNeighborX="-42284" custLinFactNeighborY="52319"/>
      <dgm:spPr/>
      <dgm:t>
        <a:bodyPr/>
        <a:lstStyle/>
        <a:p>
          <a:endParaRPr lang="en-US"/>
        </a:p>
      </dgm:t>
    </dgm:pt>
    <dgm:pt modelId="{5B1C3645-9B64-4EAC-877A-6B1E7104BE92}" type="pres">
      <dgm:prSet presAssocID="{64AAC9AE-FE70-4BF5-8E38-95B4830BE58E}" presName="Name389" presStyleLbl="parChTrans1D3" presStyleIdx="9" presStyleCnt="16" custSzX="623658"/>
      <dgm:spPr/>
      <dgm:t>
        <a:bodyPr/>
        <a:lstStyle/>
        <a:p>
          <a:endParaRPr lang="en-US"/>
        </a:p>
      </dgm:t>
    </dgm:pt>
    <dgm:pt modelId="{F06FEA22-5707-431B-817B-C02654175D7F}" type="pres">
      <dgm:prSet presAssocID="{4E03AAAC-3B57-4CF3-91CB-DA81D194AD5C}" presName="text5" presStyleLbl="node1" presStyleIdx="15" presStyleCnt="22" custScaleX="227747" custScaleY="130234" custRadScaleRad="292070" custRadScaleInc="-447130">
        <dgm:presLayoutVars>
          <dgm:bulletEnabled val="1"/>
        </dgm:presLayoutVars>
      </dgm:prSet>
      <dgm:spPr/>
      <dgm:t>
        <a:bodyPr/>
        <a:lstStyle/>
        <a:p>
          <a:endParaRPr lang="en-US"/>
        </a:p>
      </dgm:t>
    </dgm:pt>
    <dgm:pt modelId="{970B135A-C8E0-4E31-9B40-120E97AE5CA3}" type="pres">
      <dgm:prSet presAssocID="{8EED4F9E-5725-47AE-9D52-B69779AD8F75}" presName="Name389" presStyleLbl="parChTrans1D3" presStyleIdx="10" presStyleCnt="16" custSzX="364609"/>
      <dgm:spPr/>
      <dgm:t>
        <a:bodyPr/>
        <a:lstStyle/>
        <a:p>
          <a:endParaRPr lang="en-US"/>
        </a:p>
      </dgm:t>
    </dgm:pt>
    <dgm:pt modelId="{5ED9D9AA-0713-4FFA-9CDA-5D6106A54EB9}" type="pres">
      <dgm:prSet presAssocID="{B5335AE8-548A-44FB-9AEC-AA59AA8D6676}" presName="text5" presStyleLbl="node1" presStyleIdx="16" presStyleCnt="22" custScaleX="227747" custScaleY="165209" custRadScaleRad="254141" custRadScaleInc="-539445">
        <dgm:presLayoutVars>
          <dgm:bulletEnabled val="1"/>
        </dgm:presLayoutVars>
      </dgm:prSet>
      <dgm:spPr/>
      <dgm:t>
        <a:bodyPr/>
        <a:lstStyle/>
        <a:p>
          <a:endParaRPr lang="en-US"/>
        </a:p>
      </dgm:t>
    </dgm:pt>
    <dgm:pt modelId="{EF3CD8DD-AF6F-4524-84D3-20AC8AA1DE19}" type="pres">
      <dgm:prSet presAssocID="{6D9B4C4E-072F-4F21-B999-F220D76C55D4}" presName="Name389" presStyleLbl="parChTrans1D3" presStyleIdx="11" presStyleCnt="16" custSzX="467362"/>
      <dgm:spPr/>
      <dgm:t>
        <a:bodyPr/>
        <a:lstStyle/>
        <a:p>
          <a:endParaRPr lang="en-US"/>
        </a:p>
      </dgm:t>
    </dgm:pt>
    <dgm:pt modelId="{5F6C582E-7B26-49C0-8357-EA0B132EECC2}" type="pres">
      <dgm:prSet presAssocID="{51A65094-8EDF-425F-86C9-FFF981E509F8}" presName="text5" presStyleLbl="node1" presStyleIdx="17" presStyleCnt="22" custScaleX="227747" custScaleY="214413" custRadScaleRad="92664" custRadScaleInc="-214186">
        <dgm:presLayoutVars>
          <dgm:bulletEnabled val="1"/>
        </dgm:presLayoutVars>
      </dgm:prSet>
      <dgm:spPr/>
      <dgm:t>
        <a:bodyPr/>
        <a:lstStyle/>
        <a:p>
          <a:endParaRPr lang="en-US"/>
        </a:p>
      </dgm:t>
    </dgm:pt>
    <dgm:pt modelId="{0FBE3AD4-2585-49D7-90BF-BA7DCDC785F3}" type="pres">
      <dgm:prSet presAssocID="{66F7E5B2-6522-4CDC-9016-A6893F4FC5BF}" presName="Name389" presStyleLbl="parChTrans1D3" presStyleIdx="12" presStyleCnt="16" custSzX="329574"/>
      <dgm:spPr/>
      <dgm:t>
        <a:bodyPr/>
        <a:lstStyle/>
        <a:p>
          <a:endParaRPr lang="en-US"/>
        </a:p>
      </dgm:t>
    </dgm:pt>
    <dgm:pt modelId="{F4C053EC-AE13-4B2C-80A3-B3935F79E20D}" type="pres">
      <dgm:prSet presAssocID="{49894C51-9437-4B55-95F2-8B34379538F0}" presName="text5" presStyleLbl="node1" presStyleIdx="18" presStyleCnt="22" custScaleX="227747" custScaleY="174650" custRadScaleRad="369675" custRadScaleInc="267259">
        <dgm:presLayoutVars>
          <dgm:bulletEnabled val="1"/>
        </dgm:presLayoutVars>
      </dgm:prSet>
      <dgm:spPr/>
      <dgm:t>
        <a:bodyPr/>
        <a:lstStyle/>
        <a:p>
          <a:endParaRPr lang="en-US"/>
        </a:p>
      </dgm:t>
    </dgm:pt>
    <dgm:pt modelId="{02E56306-FB05-4005-829E-0CF76705A1E6}" type="pres">
      <dgm:prSet presAssocID="{18D03086-F8F0-4AC8-8D73-5D48906B20A6}" presName="Name389" presStyleLbl="parChTrans1D3" presStyleIdx="13" presStyleCnt="16" custSzX="569240"/>
      <dgm:spPr/>
      <dgm:t>
        <a:bodyPr/>
        <a:lstStyle/>
        <a:p>
          <a:endParaRPr lang="en-US"/>
        </a:p>
      </dgm:t>
    </dgm:pt>
    <dgm:pt modelId="{4F1D3456-990B-4C9F-B742-5CAE520AACC0}" type="pres">
      <dgm:prSet presAssocID="{63B60C7D-FE32-404D-9C6C-032A3D08D12F}" presName="text5" presStyleLbl="node1" presStyleIdx="19" presStyleCnt="22" custScaleX="227747" custScaleY="184950" custRadScaleRad="283703" custRadScaleInc="-107317">
        <dgm:presLayoutVars>
          <dgm:bulletEnabled val="1"/>
        </dgm:presLayoutVars>
      </dgm:prSet>
      <dgm:spPr/>
      <dgm:t>
        <a:bodyPr/>
        <a:lstStyle/>
        <a:p>
          <a:endParaRPr lang="en-US"/>
        </a:p>
      </dgm:t>
    </dgm:pt>
    <dgm:pt modelId="{8F16C1DF-9EDA-4444-9E08-2E288FAEBB44}" type="pres">
      <dgm:prSet presAssocID="{04B933AF-B3CB-4D83-B857-39856D5D828E}" presName="Name389" presStyleLbl="parChTrans1D3" presStyleIdx="14" presStyleCnt="16" custSzX="467334"/>
      <dgm:spPr/>
      <dgm:t>
        <a:bodyPr/>
        <a:lstStyle/>
        <a:p>
          <a:endParaRPr lang="en-US"/>
        </a:p>
      </dgm:t>
    </dgm:pt>
    <dgm:pt modelId="{F137D325-4710-4A53-8354-96FFB4F5699C}" type="pres">
      <dgm:prSet presAssocID="{090431B9-A5D5-41FF-9EFF-80502442CE3F}" presName="text5" presStyleLbl="node1" presStyleIdx="20" presStyleCnt="22" custScaleX="227747" custScaleY="115743" custRadScaleRad="386548" custRadScaleInc="-214661">
        <dgm:presLayoutVars>
          <dgm:bulletEnabled val="1"/>
        </dgm:presLayoutVars>
      </dgm:prSet>
      <dgm:spPr/>
      <dgm:t>
        <a:bodyPr/>
        <a:lstStyle/>
        <a:p>
          <a:endParaRPr lang="en-US"/>
        </a:p>
      </dgm:t>
    </dgm:pt>
    <dgm:pt modelId="{CA90FD54-2337-4085-85B7-B95501CC7552}" type="pres">
      <dgm:prSet presAssocID="{08B8DF18-61C8-479E-BBB7-AD1C531666DC}" presName="Name389" presStyleLbl="parChTrans1D3" presStyleIdx="15" presStyleCnt="16" custSzX="364615"/>
      <dgm:spPr/>
      <dgm:t>
        <a:bodyPr/>
        <a:lstStyle/>
        <a:p>
          <a:endParaRPr lang="en-US"/>
        </a:p>
      </dgm:t>
    </dgm:pt>
    <dgm:pt modelId="{4D39B7FB-F215-4CC2-B50F-37AC9F48AEDC}" type="pres">
      <dgm:prSet presAssocID="{6AAC841D-E5F0-417F-8848-1D695D541408}" presName="text5" presStyleLbl="node1" presStyleIdx="21" presStyleCnt="22" custScaleX="227747" custScaleY="214413" custRadScaleRad="120267" custRadScaleInc="10885">
        <dgm:presLayoutVars>
          <dgm:bulletEnabled val="1"/>
        </dgm:presLayoutVars>
      </dgm:prSet>
      <dgm:spPr/>
      <dgm:t>
        <a:bodyPr/>
        <a:lstStyle/>
        <a:p>
          <a:endParaRPr lang="en-US"/>
        </a:p>
      </dgm:t>
    </dgm:pt>
    <dgm:pt modelId="{0EFCFD71-711E-446C-943A-F879B32AA70B}" type="pres">
      <dgm:prSet presAssocID="{C1092F6E-A119-4235-B179-83EEDD654E5C}" presName="Name392" presStyleLbl="parChTrans1D2" presStyleIdx="4" presStyleCnt="5"/>
      <dgm:spPr/>
      <dgm:t>
        <a:bodyPr/>
        <a:lstStyle/>
        <a:p>
          <a:endParaRPr lang="en-US"/>
        </a:p>
      </dgm:t>
    </dgm:pt>
  </dgm:ptLst>
  <dgm:cxnLst>
    <dgm:cxn modelId="{0A4AB491-964C-42E5-A2A6-4A2163558007}" srcId="{88E99EA4-C74B-42E7-B53E-B33A3B2FFADB}" destId="{9493C416-E08B-48F6-A233-A3B96240F052}" srcOrd="0" destOrd="0" parTransId="{6E5A7387-78B8-4CE7-9099-B4CE2456BCD4}" sibTransId="{3C081F93-2E7B-4EEA-B554-CBE26B62DBAA}"/>
    <dgm:cxn modelId="{772AC2A0-9A4C-46A3-99D2-7F5F5BFAE764}" srcId="{BBE036D0-D4DC-484C-A09F-A37D0389005E}" destId="{54E7E337-A876-4E92-ADB7-3A41AEE30EE7}" srcOrd="3" destOrd="0" parTransId="{FE9E97A8-83FA-46F3-8B31-C741D4FDA933}" sibTransId="{6FF83A09-C6DF-484C-90B7-2B093E3CBEA9}"/>
    <dgm:cxn modelId="{C3C977D6-459A-4ECE-9792-DE53376CA398}" type="presOf" srcId="{95255766-ED58-4AB2-A9AC-22000623CF37}" destId="{A77AB6DA-C520-430D-B194-F772C9C562CA}" srcOrd="0" destOrd="0" presId="urn:microsoft.com/office/officeart/2008/layout/RadialCluster"/>
    <dgm:cxn modelId="{4DA75E38-7D3D-4DF3-9408-56FEEFAE4329}" type="presOf" srcId="{64AAC9AE-FE70-4BF5-8E38-95B4830BE58E}" destId="{5B1C3645-9B64-4EAC-877A-6B1E7104BE92}" srcOrd="0" destOrd="0" presId="urn:microsoft.com/office/officeart/2008/layout/RadialCluster"/>
    <dgm:cxn modelId="{8A5A9953-F741-4E11-8B00-8C0E0E4B4201}" srcId="{4095B4D0-8C52-4E30-B7D1-93F8BB6CF5A9}" destId="{4B0EC2AA-0415-4690-8D6D-7884E9A1BC68}" srcOrd="2" destOrd="0" parTransId="{78D56A3D-6B36-4FA9-A365-8B1119862397}" sibTransId="{EE59A963-C79F-4650-A025-22669E27953C}"/>
    <dgm:cxn modelId="{2E11CB6F-8187-410B-9472-08A1DAA68732}" type="presOf" srcId="{B5335AE8-548A-44FB-9AEC-AA59AA8D6676}" destId="{5ED9D9AA-0713-4FFA-9CDA-5D6106A54EB9}" srcOrd="0" destOrd="0" presId="urn:microsoft.com/office/officeart/2008/layout/RadialCluster"/>
    <dgm:cxn modelId="{70D54680-68B5-410E-A46B-D462799E4AC3}" type="presOf" srcId="{475C5838-8BF5-41A3-B3ED-88CA49530AA8}" destId="{258F9B22-7BF5-4ACC-B4E0-A393F40241E7}" srcOrd="0" destOrd="0" presId="urn:microsoft.com/office/officeart/2008/layout/RadialCluster"/>
    <dgm:cxn modelId="{933D6BDD-62F8-41EF-92C8-72574ABED03B}" srcId="{BBE036D0-D4DC-484C-A09F-A37D0389005E}" destId="{FCF5306B-83D0-4B7D-90CB-F1E7B973CBBC}" srcOrd="2" destOrd="0" parTransId="{2A65A008-05E9-4E8B-9F80-BED7CB19C3B2}" sibTransId="{247711AA-6069-49C6-9D72-E76970E281EF}"/>
    <dgm:cxn modelId="{8BF75B2A-C5E2-4363-B6CE-FDCB4EC91C52}" type="presOf" srcId="{3D77548E-30A3-43E0-A159-12F7D1466B44}" destId="{76432A81-D6BC-4F75-8771-3C956988BC21}" srcOrd="0" destOrd="0" presId="urn:microsoft.com/office/officeart/2008/layout/RadialCluster"/>
    <dgm:cxn modelId="{46141ADD-3D9A-43EB-9409-BA0F17DD7D9E}" type="presOf" srcId="{4095B4D0-8C52-4E30-B7D1-93F8BB6CF5A9}" destId="{033E85F5-48EB-40F1-9D4F-FA023D965544}" srcOrd="0" destOrd="0" presId="urn:microsoft.com/office/officeart/2008/layout/RadialCluster"/>
    <dgm:cxn modelId="{70C8AFA3-97C0-47AE-B7D8-F35D4090C930}" type="presOf" srcId="{CC2DCC49-2E2F-49BD-A304-97B29AF28763}" destId="{9A2E1DB6-9346-4E83-BCB2-EEDF52DBBC3B}" srcOrd="0" destOrd="0" presId="urn:microsoft.com/office/officeart/2008/layout/RadialCluster"/>
    <dgm:cxn modelId="{0E70296E-9853-4EE8-997C-AAA9CFA5C744}" srcId="{88E99EA4-C74B-42E7-B53E-B33A3B2FFADB}" destId="{BBE036D0-D4DC-484C-A09F-A37D0389005E}" srcOrd="1" destOrd="0" parTransId="{8957B37D-3CBE-4483-A63C-85821935CE09}" sibTransId="{42803324-2FA7-4FC2-91AE-36EECC1C1CB3}"/>
    <dgm:cxn modelId="{7675B566-CDB7-474E-ACA4-9DA223DA3281}" type="presOf" srcId="{4E03AAAC-3B57-4CF3-91CB-DA81D194AD5C}" destId="{F06FEA22-5707-431B-817B-C02654175D7F}" srcOrd="0" destOrd="0" presId="urn:microsoft.com/office/officeart/2008/layout/RadialCluster"/>
    <dgm:cxn modelId="{44F8BBC8-E101-44DC-8074-D9FB99A33941}" type="presOf" srcId="{6C09D310-C9F3-4348-84AB-97F9241C083E}" destId="{6ECC4409-09A4-47C1-8416-277ED4933251}" srcOrd="0" destOrd="0" presId="urn:microsoft.com/office/officeart/2008/layout/RadialCluster"/>
    <dgm:cxn modelId="{DB2742BB-9FD7-426D-B02B-A6CDB20F5874}" type="presOf" srcId="{1435A7A0-87F8-450C-A87B-89C3FB4F5218}" destId="{0120FC98-E363-4E98-970D-A4AFFF3A3886}" srcOrd="0" destOrd="0" presId="urn:microsoft.com/office/officeart/2008/layout/RadialCluster"/>
    <dgm:cxn modelId="{DA7B2568-57DB-4836-9F3F-C3FF880952A1}" srcId="{88E99EA4-C74B-42E7-B53E-B33A3B2FFADB}" destId="{2A95F6D6-D52C-4F08-9382-35FDFBCBADB4}" srcOrd="4" destOrd="0" parTransId="{C1092F6E-A119-4235-B179-83EEDD654E5C}" sibTransId="{5895A0DD-3D3A-44B7-A8A7-A75AC67E6E4B}"/>
    <dgm:cxn modelId="{DECC54D0-C344-4973-A401-0A83301A9847}" type="presOf" srcId="{63B60C7D-FE32-404D-9C6C-032A3D08D12F}" destId="{4F1D3456-990B-4C9F-B742-5CAE520AACC0}" srcOrd="0" destOrd="0" presId="urn:microsoft.com/office/officeart/2008/layout/RadialCluster"/>
    <dgm:cxn modelId="{8F108274-9481-4E42-9401-58D3889F7D99}" type="presOf" srcId="{51A65094-8EDF-425F-86C9-FFF981E509F8}" destId="{5F6C582E-7B26-49C0-8357-EA0B132EECC2}" srcOrd="0" destOrd="0" presId="urn:microsoft.com/office/officeart/2008/layout/RadialCluster"/>
    <dgm:cxn modelId="{86E8C323-DAC6-4F80-9B68-3F3D6E20278B}" srcId="{88E99EA4-C74B-42E7-B53E-B33A3B2FFADB}" destId="{DD8EEB85-22AE-4AC1-9C08-17D27733CEF7}" srcOrd="2" destOrd="0" parTransId="{CB992FE6-97C1-430E-8F8F-7E99B1264D20}" sibTransId="{FBFB8848-80CB-424A-BE9E-29F53E31E3C3}"/>
    <dgm:cxn modelId="{BF45427E-8DB6-4DCA-ACFF-02901A4AB32B}" type="presOf" srcId="{2BB91719-8EA7-457D-B1A1-135D2DE4BD13}" destId="{3FE1D79C-F204-4CA0-A616-7A028CC55D78}" srcOrd="0" destOrd="0" presId="urn:microsoft.com/office/officeart/2008/layout/RadialCluster"/>
    <dgm:cxn modelId="{983381E7-6694-4598-9CDF-F44E55EB5D88}" type="presOf" srcId="{C1092F6E-A119-4235-B179-83EEDD654E5C}" destId="{0EFCFD71-711E-446C-943A-F879B32AA70B}" srcOrd="0" destOrd="0" presId="urn:microsoft.com/office/officeart/2008/layout/RadialCluster"/>
    <dgm:cxn modelId="{6297743A-ACF5-43C0-ACD9-6B0D76CA5DA5}" type="presOf" srcId="{2A65A008-05E9-4E8B-9F80-BED7CB19C3B2}" destId="{6D69152A-57E1-4B6E-9055-DC6B49CE79BD}" srcOrd="0" destOrd="0" presId="urn:microsoft.com/office/officeart/2008/layout/RadialCluster"/>
    <dgm:cxn modelId="{88CE00DF-5C10-4D2F-86C6-F478F7EDACDF}" type="presOf" srcId="{49894C51-9437-4B55-95F2-8B34379538F0}" destId="{F4C053EC-AE13-4B2C-80A3-B3935F79E20D}" srcOrd="0" destOrd="0" presId="urn:microsoft.com/office/officeart/2008/layout/RadialCluster"/>
    <dgm:cxn modelId="{060A5DB7-6B25-4011-9889-BC4EBB395687}" type="presOf" srcId="{12C99A7E-6095-4CFD-B2CF-3DDB331CCECE}" destId="{F2ADB027-F350-408B-9DA7-F053472A6A6E}" srcOrd="0" destOrd="0" presId="urn:microsoft.com/office/officeart/2008/layout/RadialCluster"/>
    <dgm:cxn modelId="{1C6371EB-7EB9-4A7B-ABFF-1796613DA549}" type="presOf" srcId="{3BC6FEEA-A43E-4E6E-82DF-7BB2A31421D6}" destId="{0BF988D0-2D76-4E8B-9DB6-79CA88655B8A}" srcOrd="0" destOrd="0" presId="urn:microsoft.com/office/officeart/2008/layout/RadialCluster"/>
    <dgm:cxn modelId="{4D528D1B-7C24-4D5F-AE80-268B5E4B9337}" type="presOf" srcId="{2A95F6D6-D52C-4F08-9382-35FDFBCBADB4}" destId="{BB887CAA-AE95-4A6F-85D6-6819015A9902}" srcOrd="0" destOrd="0" presId="urn:microsoft.com/office/officeart/2008/layout/RadialCluster"/>
    <dgm:cxn modelId="{48DD86B0-57FE-44D0-9D54-EE2AEB1DB528}" type="presOf" srcId="{8957B37D-3CBE-4483-A63C-85821935CE09}" destId="{430D71F5-E121-4729-90D2-51A15099E0B7}" srcOrd="0" destOrd="0" presId="urn:microsoft.com/office/officeart/2008/layout/RadialCluster"/>
    <dgm:cxn modelId="{585F431A-DC1D-46D4-BFE2-4495321FB9F9}" type="presOf" srcId="{BD1BFC7A-E2EA-458D-9FC8-FCEB8B06410E}" destId="{37929D7D-A075-4187-AED4-FC577309B574}" srcOrd="0" destOrd="0" presId="urn:microsoft.com/office/officeart/2008/layout/RadialCluster"/>
    <dgm:cxn modelId="{47087941-FB7C-442E-91AC-359240DC8596}" srcId="{DD8EEB85-22AE-4AC1-9C08-17D27733CEF7}" destId="{6C09D310-C9F3-4348-84AB-97F9241C083E}" srcOrd="1" destOrd="0" parTransId="{CC2DCC49-2E2F-49BD-A304-97B29AF28763}" sibTransId="{DC0C08F1-FDD6-4241-A69D-D7FA5609ACCD}"/>
    <dgm:cxn modelId="{D082F052-7F57-4165-A02A-35ABCFAE192F}" srcId="{DD8EEB85-22AE-4AC1-9C08-17D27733CEF7}" destId="{95255766-ED58-4AB2-A9AC-22000623CF37}" srcOrd="4" destOrd="0" parTransId="{475C5838-8BF5-41A3-B3ED-88CA49530AA8}" sibTransId="{4A6409DD-BD1F-421B-ACD1-F19BDA3F7D6E}"/>
    <dgm:cxn modelId="{AF6913DD-B4BC-4C7C-A734-EE1A5319B4CC}" srcId="{4095B4D0-8C52-4E30-B7D1-93F8BB6CF5A9}" destId="{9E322676-2FCC-4948-943E-58F81942DE57}" srcOrd="1" destOrd="0" parTransId="{E48EC9A1-24BC-447A-A02D-3034DD213AFE}" sibTransId="{D1E58F1E-8111-4504-AFC5-2C1F5AAC8501}"/>
    <dgm:cxn modelId="{66026C46-7796-4092-8072-3F50B3839DBA}" type="presOf" srcId="{66F7E5B2-6522-4CDC-9016-A6893F4FC5BF}" destId="{0FBE3AD4-2585-49D7-90BF-BA7DCDC785F3}" srcOrd="0" destOrd="0" presId="urn:microsoft.com/office/officeart/2008/layout/RadialCluster"/>
    <dgm:cxn modelId="{D1BC18F3-4D42-4283-B730-6E057C9C5C58}" type="presOf" srcId="{F80C39F6-6E6E-45BB-A8DD-B6B0C2A88145}" destId="{344BE541-F272-4C20-84B9-836502042B45}" srcOrd="0" destOrd="0" presId="urn:microsoft.com/office/officeart/2008/layout/RadialCluster"/>
    <dgm:cxn modelId="{25B88768-E2BA-4A1D-8463-A6C7F90CA970}" type="presOf" srcId="{FE9E97A8-83FA-46F3-8B31-C741D4FDA933}" destId="{7F5A624A-20D3-4674-B5F0-F2F32AC7E298}" srcOrd="0" destOrd="0" presId="urn:microsoft.com/office/officeart/2008/layout/RadialCluster"/>
    <dgm:cxn modelId="{A7F1364D-89A5-4013-8BC6-CB04A9AB5437}" srcId="{4095B4D0-8C52-4E30-B7D1-93F8BB6CF5A9}" destId="{88E99EA4-C74B-42E7-B53E-B33A3B2FFADB}" srcOrd="0" destOrd="0" parTransId="{DB3DBC63-BC08-4321-BDDC-713843AB50DE}" sibTransId="{BE6D300C-6A39-4EE5-A4A4-42EF4E749EB9}"/>
    <dgm:cxn modelId="{C3701FC2-31FA-4CCB-B8A5-6204058C78F3}" type="presOf" srcId="{7E25A9C0-9E02-47F7-8568-084C2D47B979}" destId="{72B6754E-6EB6-435A-AC84-52A94C22DC1B}" srcOrd="0" destOrd="0" presId="urn:microsoft.com/office/officeart/2008/layout/RadialCluster"/>
    <dgm:cxn modelId="{98673F91-8C7E-4ED1-8254-B58F587236E7}" srcId="{BBE036D0-D4DC-484C-A09F-A37D0389005E}" destId="{3BC6FEEA-A43E-4E6E-82DF-7BB2A31421D6}" srcOrd="0" destOrd="0" parTransId="{46B94FC0-4492-4E4A-BB56-9133BD2E1618}" sibTransId="{AD682C28-4836-4C2F-931C-EAEB44BB3C5D}"/>
    <dgm:cxn modelId="{EB7014C6-25AD-4E95-A2EA-5DBCBF415255}" srcId="{2A95F6D6-D52C-4F08-9382-35FDFBCBADB4}" destId="{49894C51-9437-4B55-95F2-8B34379538F0}" srcOrd="3" destOrd="0" parTransId="{66F7E5B2-6522-4CDC-9016-A6893F4FC5BF}" sibTransId="{8F93441A-853B-439E-B7FE-B066D2B64EBC}"/>
    <dgm:cxn modelId="{AC4D3253-B9B1-4758-8BE0-270884AB2018}" type="presOf" srcId="{8EED4F9E-5725-47AE-9D52-B69779AD8F75}" destId="{970B135A-C8E0-4E31-9B40-120E97AE5CA3}" srcOrd="0" destOrd="0" presId="urn:microsoft.com/office/officeart/2008/layout/RadialCluster"/>
    <dgm:cxn modelId="{AF5B4DD7-8047-46F3-B40C-4F77B2BE57FA}" srcId="{2A95F6D6-D52C-4F08-9382-35FDFBCBADB4}" destId="{090431B9-A5D5-41FF-9EFF-80502442CE3F}" srcOrd="5" destOrd="0" parTransId="{04B933AF-B3CB-4D83-B857-39856D5D828E}" sibTransId="{2FF2394E-3DDA-415C-9FB5-709C5B3B1AC2}"/>
    <dgm:cxn modelId="{B9F149C7-145C-49C4-8C9F-21C6AD555B5C}" type="presOf" srcId="{6AAC841D-E5F0-417F-8848-1D695D541408}" destId="{4D39B7FB-F215-4CC2-B50F-37AC9F48AEDC}" srcOrd="0" destOrd="0" presId="urn:microsoft.com/office/officeart/2008/layout/RadialCluster"/>
    <dgm:cxn modelId="{443086B3-BFFA-4971-B28D-5DAE58384A6A}" type="presOf" srcId="{08B8DF18-61C8-479E-BBB7-AD1C531666DC}" destId="{CA90FD54-2337-4085-85B7-B95501CC7552}" srcOrd="0" destOrd="0" presId="urn:microsoft.com/office/officeart/2008/layout/RadialCluster"/>
    <dgm:cxn modelId="{A0F9E25C-461F-4392-8944-CC65A6FA2030}" srcId="{DD8EEB85-22AE-4AC1-9C08-17D27733CEF7}" destId="{EA57646C-68A6-41B9-AF0F-13C086140BEA}" srcOrd="2" destOrd="0" parTransId="{2BB91719-8EA7-457D-B1A1-135D2DE4BD13}" sibTransId="{BFB0A042-AEC8-4DE2-8B96-55914D6A2D69}"/>
    <dgm:cxn modelId="{F39E6EA0-75E7-4677-B368-75A44F8E6B4D}" type="presOf" srcId="{6330737B-80B0-4E29-A6D8-53B9379E5CCE}" destId="{AECDD1CA-08A5-4C3C-8038-1F56486A1B2C}" srcOrd="0" destOrd="0" presId="urn:microsoft.com/office/officeart/2008/layout/RadialCluster"/>
    <dgm:cxn modelId="{72283C79-48E1-4124-B755-4D3ED60798FF}" type="presOf" srcId="{18D03086-F8F0-4AC8-8D73-5D48906B20A6}" destId="{02E56306-FB05-4005-829E-0CF76705A1E6}" srcOrd="0" destOrd="0" presId="urn:microsoft.com/office/officeart/2008/layout/RadialCluster"/>
    <dgm:cxn modelId="{27ED9693-AF65-4FE6-98B9-A6D3C96899EF}" type="presOf" srcId="{090431B9-A5D5-41FF-9EFF-80502442CE3F}" destId="{F137D325-4710-4A53-8354-96FFB4F5699C}" srcOrd="0" destOrd="0" presId="urn:microsoft.com/office/officeart/2008/layout/RadialCluster"/>
    <dgm:cxn modelId="{B35530B8-CAC1-46D0-B33D-1290C6426319}" type="presOf" srcId="{9493C416-E08B-48F6-A233-A3B96240F052}" destId="{F60AF9CB-FB40-40F9-9681-A1317D0DC2C6}" srcOrd="0" destOrd="0" presId="urn:microsoft.com/office/officeart/2008/layout/RadialCluster"/>
    <dgm:cxn modelId="{0B917897-55D6-4B9E-A245-2FFD40A0B0CD}" type="presOf" srcId="{88E99EA4-C74B-42E7-B53E-B33A3B2FFADB}" destId="{8EA127FF-7FC4-4C56-B663-4FA27B529E89}" srcOrd="0" destOrd="0" presId="urn:microsoft.com/office/officeart/2008/layout/RadialCluster"/>
    <dgm:cxn modelId="{5FB28A25-0547-4681-A2A8-0778CB9570CE}" srcId="{2A95F6D6-D52C-4F08-9382-35FDFBCBADB4}" destId="{B5335AE8-548A-44FB-9AEC-AA59AA8D6676}" srcOrd="1" destOrd="0" parTransId="{8EED4F9E-5725-47AE-9D52-B69779AD8F75}" sibTransId="{ABCD1F34-55CD-48DF-9673-20BA19D043F4}"/>
    <dgm:cxn modelId="{5FA6D8B1-8262-4D47-9060-1A455A79A6F8}" srcId="{2A95F6D6-D52C-4F08-9382-35FDFBCBADB4}" destId="{6AAC841D-E5F0-417F-8848-1D695D541408}" srcOrd="6" destOrd="0" parTransId="{08B8DF18-61C8-479E-BBB7-AD1C531666DC}" sibTransId="{D43C124C-7200-447E-A5F7-0FF8DAF33F21}"/>
    <dgm:cxn modelId="{068C16B4-775C-4F6A-B224-EF361DF711EB}" srcId="{DD8EEB85-22AE-4AC1-9C08-17D27733CEF7}" destId="{7E25A9C0-9E02-47F7-8568-084C2D47B979}" srcOrd="0" destOrd="0" parTransId="{3D77548E-30A3-43E0-A159-12F7D1466B44}" sibTransId="{B8710B6E-C387-4A15-9B4D-9FA2C4F90C90}"/>
    <dgm:cxn modelId="{4DB08ACA-7ABC-4F49-B283-10B224AB188B}" type="presOf" srcId="{FCF5306B-83D0-4B7D-90CB-F1E7B973CBBC}" destId="{0DB7DC50-DA7C-4F9E-8020-CE0046E1CFB2}" srcOrd="0" destOrd="0" presId="urn:microsoft.com/office/officeart/2008/layout/RadialCluster"/>
    <dgm:cxn modelId="{F14C7779-5159-4A80-A0BC-FBF59309D347}" type="presOf" srcId="{FB70F045-ED34-4F43-90AF-DD0B83E8487D}" destId="{E6C44375-6E77-4A9B-989E-F416A8987039}" srcOrd="0" destOrd="0" presId="urn:microsoft.com/office/officeart/2008/layout/RadialCluster"/>
    <dgm:cxn modelId="{5BA8EABA-9C47-4C42-8D91-8C17131545D9}" srcId="{2A95F6D6-D52C-4F08-9382-35FDFBCBADB4}" destId="{4E03AAAC-3B57-4CF3-91CB-DA81D194AD5C}" srcOrd="0" destOrd="0" parTransId="{64AAC9AE-FE70-4BF5-8E38-95B4830BE58E}" sibTransId="{3795B5F2-2202-4CFF-B0BA-88F6DC05EB9D}"/>
    <dgm:cxn modelId="{5CBD5A6E-DFA2-4BD4-A9AE-2BC3A718206D}" type="presOf" srcId="{6E5A7387-78B8-4CE7-9099-B4CE2456BCD4}" destId="{518A606F-B443-45B7-8114-CA7F2EDACE46}" srcOrd="0" destOrd="0" presId="urn:microsoft.com/office/officeart/2008/layout/RadialCluster"/>
    <dgm:cxn modelId="{580A774E-D83B-40B3-B793-E52005B10040}" type="presOf" srcId="{6D9B4C4E-072F-4F21-B999-F220D76C55D4}" destId="{EF3CD8DD-AF6F-4524-84D3-20AC8AA1DE19}" srcOrd="0" destOrd="0" presId="urn:microsoft.com/office/officeart/2008/layout/RadialCluster"/>
    <dgm:cxn modelId="{054A7C60-62EB-42E0-A525-0CBC650D3E25}" type="presOf" srcId="{BBE036D0-D4DC-484C-A09F-A37D0389005E}" destId="{5571C04F-098F-4725-B301-54444D214052}" srcOrd="0" destOrd="0" presId="urn:microsoft.com/office/officeart/2008/layout/RadialCluster"/>
    <dgm:cxn modelId="{1102394C-2D7B-4B91-953F-8955C5A2D0CD}" srcId="{88E99EA4-C74B-42E7-B53E-B33A3B2FFADB}" destId="{BD1BFC7A-E2EA-458D-9FC8-FCEB8B06410E}" srcOrd="3" destOrd="0" parTransId="{F80C39F6-6E6E-45BB-A8DD-B6B0C2A88145}" sibTransId="{82054FF3-793C-4E5D-BDC7-A4F337E61AEA}"/>
    <dgm:cxn modelId="{61B33ABA-8B76-4211-BA87-E12AC3FE81A5}" srcId="{DD8EEB85-22AE-4AC1-9C08-17D27733CEF7}" destId="{6330737B-80B0-4E29-A6D8-53B9379E5CCE}" srcOrd="3" destOrd="0" parTransId="{12C99A7E-6095-4CFD-B2CF-3DDB331CCECE}" sibTransId="{4F89D9AF-8097-4901-995D-91F9E6890BFA}"/>
    <dgm:cxn modelId="{7643AD55-2721-4758-B97C-A7D3E024B4C6}" type="presOf" srcId="{46B94FC0-4492-4E4A-BB56-9133BD2E1618}" destId="{667517C1-9F75-409F-B333-1A60D0380A8F}" srcOrd="0" destOrd="0" presId="urn:microsoft.com/office/officeart/2008/layout/RadialCluster"/>
    <dgm:cxn modelId="{68D4FF0F-3C98-4B28-A34F-234FC4424FBF}" type="presOf" srcId="{DD8EEB85-22AE-4AC1-9C08-17D27733CEF7}" destId="{8D0D5375-5B47-4A42-A417-2103B3F0A2A6}" srcOrd="0" destOrd="0" presId="urn:microsoft.com/office/officeart/2008/layout/RadialCluster"/>
    <dgm:cxn modelId="{0022C413-2C5F-4666-BE64-3B49F7C30B96}" type="presOf" srcId="{54E7E337-A876-4E92-ADB7-3A41AEE30EE7}" destId="{30854B00-AF31-4FF4-A5E7-5AC3A867F31D}" srcOrd="0" destOrd="0" presId="urn:microsoft.com/office/officeart/2008/layout/RadialCluster"/>
    <dgm:cxn modelId="{804AEAB2-D816-40D1-A34E-342A064B5D29}" type="presOf" srcId="{EA57646C-68A6-41B9-AF0F-13C086140BEA}" destId="{08F32B48-5C9F-4207-82B2-E750D77D8B84}" srcOrd="0" destOrd="0" presId="urn:microsoft.com/office/officeart/2008/layout/RadialCluster"/>
    <dgm:cxn modelId="{87B4204C-34D3-447B-A10B-B10D2566BEF6}" type="presOf" srcId="{04B933AF-B3CB-4D83-B857-39856D5D828E}" destId="{8F16C1DF-9EDA-4444-9E08-2E288FAEBB44}" srcOrd="0" destOrd="0" presId="urn:microsoft.com/office/officeart/2008/layout/RadialCluster"/>
    <dgm:cxn modelId="{7D949970-3F83-4DF8-AD00-A3C677DABB49}" srcId="{BBE036D0-D4DC-484C-A09F-A37D0389005E}" destId="{FB70F045-ED34-4F43-90AF-DD0B83E8487D}" srcOrd="1" destOrd="0" parTransId="{1435A7A0-87F8-450C-A87B-89C3FB4F5218}" sibTransId="{5C0A2FDC-30B9-4234-B7C8-2D55CD3A41D1}"/>
    <dgm:cxn modelId="{1C8F5D44-2CD6-427E-8B65-85E7333A42B3}" srcId="{2A95F6D6-D52C-4F08-9382-35FDFBCBADB4}" destId="{63B60C7D-FE32-404D-9C6C-032A3D08D12F}" srcOrd="4" destOrd="0" parTransId="{18D03086-F8F0-4AC8-8D73-5D48906B20A6}" sibTransId="{6FBFCAA8-962F-436F-B7FE-4C20BF6CDB6A}"/>
    <dgm:cxn modelId="{A41CE6F0-FC0B-4D8C-8DF8-0CE916BA5F4E}" srcId="{2A95F6D6-D52C-4F08-9382-35FDFBCBADB4}" destId="{51A65094-8EDF-425F-86C9-FFF981E509F8}" srcOrd="2" destOrd="0" parTransId="{6D9B4C4E-072F-4F21-B999-F220D76C55D4}" sibTransId="{F3B1E650-CE1B-45CA-ACB3-3F1C099D7F79}"/>
    <dgm:cxn modelId="{747A5918-FB78-4AF3-AEC3-54742A9CEF63}" type="presOf" srcId="{CB992FE6-97C1-430E-8F8F-7E99B1264D20}" destId="{308E8CA2-5034-4620-8DE5-96C730E80E20}" srcOrd="0" destOrd="0" presId="urn:microsoft.com/office/officeart/2008/layout/RadialCluster"/>
    <dgm:cxn modelId="{E0BC9FF0-4A35-462A-81C5-94602340A912}" type="presParOf" srcId="{033E85F5-48EB-40F1-9D4F-FA023D965544}" destId="{8EA127FF-7FC4-4C56-B663-4FA27B529E89}" srcOrd="0" destOrd="0" presId="urn:microsoft.com/office/officeart/2008/layout/RadialCluster"/>
    <dgm:cxn modelId="{3FD756CA-FFDD-4960-97B7-7E19637ADC22}" type="presParOf" srcId="{033E85F5-48EB-40F1-9D4F-FA023D965544}" destId="{4055C9B8-9683-4F16-8EA5-EE4CE8CF7A80}" srcOrd="1" destOrd="0" presId="urn:microsoft.com/office/officeart/2008/layout/RadialCluster"/>
    <dgm:cxn modelId="{0E88CE16-1E01-4B73-8AB7-128BFB1F2A21}" type="presParOf" srcId="{4055C9B8-9683-4F16-8EA5-EE4CE8CF7A80}" destId="{F60AF9CB-FB40-40F9-9681-A1317D0DC2C6}" srcOrd="0" destOrd="0" presId="urn:microsoft.com/office/officeart/2008/layout/RadialCluster"/>
    <dgm:cxn modelId="{D8D13193-6F70-467E-A0BA-F11E8732243A}" type="presParOf" srcId="{033E85F5-48EB-40F1-9D4F-FA023D965544}" destId="{518A606F-B443-45B7-8114-CA7F2EDACE46}" srcOrd="2" destOrd="0" presId="urn:microsoft.com/office/officeart/2008/layout/RadialCluster"/>
    <dgm:cxn modelId="{1EC49CBF-886A-4200-B863-2248D54FAD1E}" type="presParOf" srcId="{033E85F5-48EB-40F1-9D4F-FA023D965544}" destId="{7787B480-8565-42D6-A72B-C3689396232D}" srcOrd="3" destOrd="0" presId="urn:microsoft.com/office/officeart/2008/layout/RadialCluster"/>
    <dgm:cxn modelId="{419184F9-376C-4A73-9E64-92A5CB44B297}" type="presParOf" srcId="{7787B480-8565-42D6-A72B-C3689396232D}" destId="{5571C04F-098F-4725-B301-54444D214052}" srcOrd="0" destOrd="0" presId="urn:microsoft.com/office/officeart/2008/layout/RadialCluster"/>
    <dgm:cxn modelId="{6FC786E1-CCE5-46F3-BADF-91FF1456903D}" type="presParOf" srcId="{7787B480-8565-42D6-A72B-C3689396232D}" destId="{667517C1-9F75-409F-B333-1A60D0380A8F}" srcOrd="1" destOrd="0" presId="urn:microsoft.com/office/officeart/2008/layout/RadialCluster"/>
    <dgm:cxn modelId="{1E36CC85-1047-46A1-B7FF-35F4A11E40DB}" type="presParOf" srcId="{7787B480-8565-42D6-A72B-C3689396232D}" destId="{0BF988D0-2D76-4E8B-9DB6-79CA88655B8A}" srcOrd="2" destOrd="0" presId="urn:microsoft.com/office/officeart/2008/layout/RadialCluster"/>
    <dgm:cxn modelId="{9BC78820-9081-487B-8FE5-5CC71C998D42}" type="presParOf" srcId="{7787B480-8565-42D6-A72B-C3689396232D}" destId="{0120FC98-E363-4E98-970D-A4AFFF3A3886}" srcOrd="3" destOrd="0" presId="urn:microsoft.com/office/officeart/2008/layout/RadialCluster"/>
    <dgm:cxn modelId="{142B2C65-546B-48F3-A5C2-38E758776DBE}" type="presParOf" srcId="{7787B480-8565-42D6-A72B-C3689396232D}" destId="{E6C44375-6E77-4A9B-989E-F416A8987039}" srcOrd="4" destOrd="0" presId="urn:microsoft.com/office/officeart/2008/layout/RadialCluster"/>
    <dgm:cxn modelId="{7513E830-181A-4633-BE7B-9C74ECC86A1E}" type="presParOf" srcId="{7787B480-8565-42D6-A72B-C3689396232D}" destId="{6D69152A-57E1-4B6E-9055-DC6B49CE79BD}" srcOrd="5" destOrd="0" presId="urn:microsoft.com/office/officeart/2008/layout/RadialCluster"/>
    <dgm:cxn modelId="{FD35D2E3-B21B-41FD-8C9C-BB7210B1FB5F}" type="presParOf" srcId="{7787B480-8565-42D6-A72B-C3689396232D}" destId="{0DB7DC50-DA7C-4F9E-8020-CE0046E1CFB2}" srcOrd="6" destOrd="0" presId="urn:microsoft.com/office/officeart/2008/layout/RadialCluster"/>
    <dgm:cxn modelId="{7C90E8A2-6D3D-4540-9068-8031EC05AB97}" type="presParOf" srcId="{7787B480-8565-42D6-A72B-C3689396232D}" destId="{7F5A624A-20D3-4674-B5F0-F2F32AC7E298}" srcOrd="7" destOrd="0" presId="urn:microsoft.com/office/officeart/2008/layout/RadialCluster"/>
    <dgm:cxn modelId="{FE191570-E1BC-4864-BA0E-E58484D7D20B}" type="presParOf" srcId="{7787B480-8565-42D6-A72B-C3689396232D}" destId="{30854B00-AF31-4FF4-A5E7-5AC3A867F31D}" srcOrd="8" destOrd="0" presId="urn:microsoft.com/office/officeart/2008/layout/RadialCluster"/>
    <dgm:cxn modelId="{F228C1DA-DFFB-4044-9A7B-A9F2587E7EC2}" type="presParOf" srcId="{033E85F5-48EB-40F1-9D4F-FA023D965544}" destId="{430D71F5-E121-4729-90D2-51A15099E0B7}" srcOrd="4" destOrd="0" presId="urn:microsoft.com/office/officeart/2008/layout/RadialCluster"/>
    <dgm:cxn modelId="{7684C7B9-2E92-4B18-B7AB-CA63A8A5C5F4}" type="presParOf" srcId="{033E85F5-48EB-40F1-9D4F-FA023D965544}" destId="{B2D5D07E-D4AC-4A34-99BE-7C1B312106CE}" srcOrd="5" destOrd="0" presId="urn:microsoft.com/office/officeart/2008/layout/RadialCluster"/>
    <dgm:cxn modelId="{63D9CC2D-CEA0-4931-BEEA-A44031477FE7}" type="presParOf" srcId="{B2D5D07E-D4AC-4A34-99BE-7C1B312106CE}" destId="{8D0D5375-5B47-4A42-A417-2103B3F0A2A6}" srcOrd="0" destOrd="0" presId="urn:microsoft.com/office/officeart/2008/layout/RadialCluster"/>
    <dgm:cxn modelId="{E26D699D-BE7C-47F6-9DC4-3E1EA14C60CA}" type="presParOf" srcId="{B2D5D07E-D4AC-4A34-99BE-7C1B312106CE}" destId="{76432A81-D6BC-4F75-8771-3C956988BC21}" srcOrd="1" destOrd="0" presId="urn:microsoft.com/office/officeart/2008/layout/RadialCluster"/>
    <dgm:cxn modelId="{37638C33-D865-49A3-ADD9-DA4CFA0E996D}" type="presParOf" srcId="{B2D5D07E-D4AC-4A34-99BE-7C1B312106CE}" destId="{72B6754E-6EB6-435A-AC84-52A94C22DC1B}" srcOrd="2" destOrd="0" presId="urn:microsoft.com/office/officeart/2008/layout/RadialCluster"/>
    <dgm:cxn modelId="{5313B19A-A6EB-4BD4-A273-C810FBD95175}" type="presParOf" srcId="{B2D5D07E-D4AC-4A34-99BE-7C1B312106CE}" destId="{9A2E1DB6-9346-4E83-BCB2-EEDF52DBBC3B}" srcOrd="3" destOrd="0" presId="urn:microsoft.com/office/officeart/2008/layout/RadialCluster"/>
    <dgm:cxn modelId="{D5CF7105-AF2A-4786-A1FF-2867429C0E68}" type="presParOf" srcId="{B2D5D07E-D4AC-4A34-99BE-7C1B312106CE}" destId="{6ECC4409-09A4-47C1-8416-277ED4933251}" srcOrd="4" destOrd="0" presId="urn:microsoft.com/office/officeart/2008/layout/RadialCluster"/>
    <dgm:cxn modelId="{83DFF637-0D26-40A5-9C9F-F0302083AD04}" type="presParOf" srcId="{B2D5D07E-D4AC-4A34-99BE-7C1B312106CE}" destId="{3FE1D79C-F204-4CA0-A616-7A028CC55D78}" srcOrd="5" destOrd="0" presId="urn:microsoft.com/office/officeart/2008/layout/RadialCluster"/>
    <dgm:cxn modelId="{F3322E66-DE6A-4073-8563-7134F855340B}" type="presParOf" srcId="{B2D5D07E-D4AC-4A34-99BE-7C1B312106CE}" destId="{08F32B48-5C9F-4207-82B2-E750D77D8B84}" srcOrd="6" destOrd="0" presId="urn:microsoft.com/office/officeart/2008/layout/RadialCluster"/>
    <dgm:cxn modelId="{D8809052-7F2B-4608-A8D5-16A3C2B3FD3A}" type="presParOf" srcId="{B2D5D07E-D4AC-4A34-99BE-7C1B312106CE}" destId="{F2ADB027-F350-408B-9DA7-F053472A6A6E}" srcOrd="7" destOrd="0" presId="urn:microsoft.com/office/officeart/2008/layout/RadialCluster"/>
    <dgm:cxn modelId="{0A70B74F-019E-497D-8756-1AF94BFB4B4D}" type="presParOf" srcId="{B2D5D07E-D4AC-4A34-99BE-7C1B312106CE}" destId="{AECDD1CA-08A5-4C3C-8038-1F56486A1B2C}" srcOrd="8" destOrd="0" presId="urn:microsoft.com/office/officeart/2008/layout/RadialCluster"/>
    <dgm:cxn modelId="{A99F5346-3109-405E-BCC5-CC26E460E80E}" type="presParOf" srcId="{B2D5D07E-D4AC-4A34-99BE-7C1B312106CE}" destId="{258F9B22-7BF5-4ACC-B4E0-A393F40241E7}" srcOrd="9" destOrd="0" presId="urn:microsoft.com/office/officeart/2008/layout/RadialCluster"/>
    <dgm:cxn modelId="{0EA8D49A-339D-4837-B5C3-9A9B48C64A0A}" type="presParOf" srcId="{B2D5D07E-D4AC-4A34-99BE-7C1B312106CE}" destId="{A77AB6DA-C520-430D-B194-F772C9C562CA}" srcOrd="10" destOrd="0" presId="urn:microsoft.com/office/officeart/2008/layout/RadialCluster"/>
    <dgm:cxn modelId="{559DE6E0-38A7-4CB4-9DDB-D7D133AB5327}" type="presParOf" srcId="{033E85F5-48EB-40F1-9D4F-FA023D965544}" destId="{308E8CA2-5034-4620-8DE5-96C730E80E20}" srcOrd="6" destOrd="0" presId="urn:microsoft.com/office/officeart/2008/layout/RadialCluster"/>
    <dgm:cxn modelId="{E23AEAAF-5E3A-4FFC-8CD3-42EF4E8236D3}" type="presParOf" srcId="{033E85F5-48EB-40F1-9D4F-FA023D965544}" destId="{AF40575B-FD55-4207-81E5-7324731958B7}" srcOrd="7" destOrd="0" presId="urn:microsoft.com/office/officeart/2008/layout/RadialCluster"/>
    <dgm:cxn modelId="{90621A1F-079C-4D3D-AA39-104C689CDCC4}" type="presParOf" srcId="{AF40575B-FD55-4207-81E5-7324731958B7}" destId="{37929D7D-A075-4187-AED4-FC577309B574}" srcOrd="0" destOrd="0" presId="urn:microsoft.com/office/officeart/2008/layout/RadialCluster"/>
    <dgm:cxn modelId="{00806C1B-C532-4EE6-ADCB-E856A62117A6}" type="presParOf" srcId="{033E85F5-48EB-40F1-9D4F-FA023D965544}" destId="{344BE541-F272-4C20-84B9-836502042B45}" srcOrd="8" destOrd="0" presId="urn:microsoft.com/office/officeart/2008/layout/RadialCluster"/>
    <dgm:cxn modelId="{2B5B1146-A172-487A-A2EB-8AFC8D2E3467}" type="presParOf" srcId="{033E85F5-48EB-40F1-9D4F-FA023D965544}" destId="{1E7B7A6E-BEF1-4637-AE03-A6FAEAED9D51}" srcOrd="9" destOrd="0" presId="urn:microsoft.com/office/officeart/2008/layout/RadialCluster"/>
    <dgm:cxn modelId="{03C432CD-0C66-4E85-9A02-19564B6CDDB9}" type="presParOf" srcId="{1E7B7A6E-BEF1-4637-AE03-A6FAEAED9D51}" destId="{BB887CAA-AE95-4A6F-85D6-6819015A9902}" srcOrd="0" destOrd="0" presId="urn:microsoft.com/office/officeart/2008/layout/RadialCluster"/>
    <dgm:cxn modelId="{A71A5247-225C-4301-A24D-17CA4ED6319F}" type="presParOf" srcId="{1E7B7A6E-BEF1-4637-AE03-A6FAEAED9D51}" destId="{5B1C3645-9B64-4EAC-877A-6B1E7104BE92}" srcOrd="1" destOrd="0" presId="urn:microsoft.com/office/officeart/2008/layout/RadialCluster"/>
    <dgm:cxn modelId="{926646F5-E829-4762-A848-7CA170B66DCF}" type="presParOf" srcId="{1E7B7A6E-BEF1-4637-AE03-A6FAEAED9D51}" destId="{F06FEA22-5707-431B-817B-C02654175D7F}" srcOrd="2" destOrd="0" presId="urn:microsoft.com/office/officeart/2008/layout/RadialCluster"/>
    <dgm:cxn modelId="{3283EE6A-D20E-481E-BAAD-0ABA9CA0B2D3}" type="presParOf" srcId="{1E7B7A6E-BEF1-4637-AE03-A6FAEAED9D51}" destId="{970B135A-C8E0-4E31-9B40-120E97AE5CA3}" srcOrd="3" destOrd="0" presId="urn:microsoft.com/office/officeart/2008/layout/RadialCluster"/>
    <dgm:cxn modelId="{D2E5F8A8-F0E5-4DDE-90A2-5308627DE247}" type="presParOf" srcId="{1E7B7A6E-BEF1-4637-AE03-A6FAEAED9D51}" destId="{5ED9D9AA-0713-4FFA-9CDA-5D6106A54EB9}" srcOrd="4" destOrd="0" presId="urn:microsoft.com/office/officeart/2008/layout/RadialCluster"/>
    <dgm:cxn modelId="{A057DE91-5B9A-41E9-A094-B52C711763CA}" type="presParOf" srcId="{1E7B7A6E-BEF1-4637-AE03-A6FAEAED9D51}" destId="{EF3CD8DD-AF6F-4524-84D3-20AC8AA1DE19}" srcOrd="5" destOrd="0" presId="urn:microsoft.com/office/officeart/2008/layout/RadialCluster"/>
    <dgm:cxn modelId="{F0D6E817-1E49-4335-BF1A-78E6BF903444}" type="presParOf" srcId="{1E7B7A6E-BEF1-4637-AE03-A6FAEAED9D51}" destId="{5F6C582E-7B26-49C0-8357-EA0B132EECC2}" srcOrd="6" destOrd="0" presId="urn:microsoft.com/office/officeart/2008/layout/RadialCluster"/>
    <dgm:cxn modelId="{C761B8B6-A79D-4047-83C5-10122DF3CE10}" type="presParOf" srcId="{1E7B7A6E-BEF1-4637-AE03-A6FAEAED9D51}" destId="{0FBE3AD4-2585-49D7-90BF-BA7DCDC785F3}" srcOrd="7" destOrd="0" presId="urn:microsoft.com/office/officeart/2008/layout/RadialCluster"/>
    <dgm:cxn modelId="{26C96AF9-F38F-4959-9962-DB2FAAF53ADA}" type="presParOf" srcId="{1E7B7A6E-BEF1-4637-AE03-A6FAEAED9D51}" destId="{F4C053EC-AE13-4B2C-80A3-B3935F79E20D}" srcOrd="8" destOrd="0" presId="urn:microsoft.com/office/officeart/2008/layout/RadialCluster"/>
    <dgm:cxn modelId="{42CABC94-E6F9-4517-81F8-7E607797950A}" type="presParOf" srcId="{1E7B7A6E-BEF1-4637-AE03-A6FAEAED9D51}" destId="{02E56306-FB05-4005-829E-0CF76705A1E6}" srcOrd="9" destOrd="0" presId="urn:microsoft.com/office/officeart/2008/layout/RadialCluster"/>
    <dgm:cxn modelId="{B87CCD0F-4EED-4A3E-BBC3-F93916CAAA5A}" type="presParOf" srcId="{1E7B7A6E-BEF1-4637-AE03-A6FAEAED9D51}" destId="{4F1D3456-990B-4C9F-B742-5CAE520AACC0}" srcOrd="10" destOrd="0" presId="urn:microsoft.com/office/officeart/2008/layout/RadialCluster"/>
    <dgm:cxn modelId="{74D08B13-FBD7-458A-A807-A37D23E21688}" type="presParOf" srcId="{1E7B7A6E-BEF1-4637-AE03-A6FAEAED9D51}" destId="{8F16C1DF-9EDA-4444-9E08-2E288FAEBB44}" srcOrd="11" destOrd="0" presId="urn:microsoft.com/office/officeart/2008/layout/RadialCluster"/>
    <dgm:cxn modelId="{387D40D6-450B-4C3A-AFA4-6BB7D7FAE001}" type="presParOf" srcId="{1E7B7A6E-BEF1-4637-AE03-A6FAEAED9D51}" destId="{F137D325-4710-4A53-8354-96FFB4F5699C}" srcOrd="12" destOrd="0" presId="urn:microsoft.com/office/officeart/2008/layout/RadialCluster"/>
    <dgm:cxn modelId="{CB1FAFC4-4F3F-4BFC-93E6-6F4EE837560F}" type="presParOf" srcId="{1E7B7A6E-BEF1-4637-AE03-A6FAEAED9D51}" destId="{CA90FD54-2337-4085-85B7-B95501CC7552}" srcOrd="13" destOrd="0" presId="urn:microsoft.com/office/officeart/2008/layout/RadialCluster"/>
    <dgm:cxn modelId="{DC431C14-6A74-4FB1-879F-DD844BCDAB9D}" type="presParOf" srcId="{1E7B7A6E-BEF1-4637-AE03-A6FAEAED9D51}" destId="{4D39B7FB-F215-4CC2-B50F-37AC9F48AEDC}" srcOrd="14" destOrd="0" presId="urn:microsoft.com/office/officeart/2008/layout/RadialCluster"/>
    <dgm:cxn modelId="{89CF3275-0E03-46FB-AC71-6B74ACF8E8F4}" type="presParOf" srcId="{033E85F5-48EB-40F1-9D4F-FA023D965544}" destId="{0EFCFD71-711E-446C-943A-F879B32AA70B}"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CFD71-711E-446C-943A-F879B32AA70B}">
      <dsp:nvSpPr>
        <dsp:cNvPr id="0" name=""/>
        <dsp:cNvSpPr/>
      </dsp:nvSpPr>
      <dsp:spPr>
        <a:xfrm rot="9979430">
          <a:off x="2658108" y="2843468"/>
          <a:ext cx="1152289" cy="0"/>
        </a:xfrm>
        <a:custGeom>
          <a:avLst/>
          <a:gdLst/>
          <a:ahLst/>
          <a:cxnLst/>
          <a:rect l="0" t="0" r="0" b="0"/>
          <a:pathLst>
            <a:path>
              <a:moveTo>
                <a:pt x="0" y="0"/>
              </a:moveTo>
              <a:lnTo>
                <a:pt x="1152289"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4BE541-F272-4C20-84B9-836502042B45}">
      <dsp:nvSpPr>
        <dsp:cNvPr id="0" name=""/>
        <dsp:cNvSpPr/>
      </dsp:nvSpPr>
      <dsp:spPr>
        <a:xfrm rot="6340191">
          <a:off x="4099492" y="3543894"/>
          <a:ext cx="592728" cy="0"/>
        </a:xfrm>
        <a:custGeom>
          <a:avLst/>
          <a:gdLst/>
          <a:ahLst/>
          <a:cxnLst/>
          <a:rect l="0" t="0" r="0" b="0"/>
          <a:pathLst>
            <a:path>
              <a:moveTo>
                <a:pt x="0" y="0"/>
              </a:moveTo>
              <a:lnTo>
                <a:pt x="592728"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E8CA2-5034-4620-8DE5-96C730E80E20}">
      <dsp:nvSpPr>
        <dsp:cNvPr id="0" name=""/>
        <dsp:cNvSpPr/>
      </dsp:nvSpPr>
      <dsp:spPr>
        <a:xfrm rot="2116274">
          <a:off x="5574360" y="3171727"/>
          <a:ext cx="166096" cy="0"/>
        </a:xfrm>
        <a:custGeom>
          <a:avLst/>
          <a:gdLst/>
          <a:ahLst/>
          <a:cxnLst/>
          <a:rect l="0" t="0" r="0" b="0"/>
          <a:pathLst>
            <a:path>
              <a:moveTo>
                <a:pt x="0" y="0"/>
              </a:moveTo>
              <a:lnTo>
                <a:pt x="166096"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D71F5-E121-4729-90D2-51A15099E0B7}">
      <dsp:nvSpPr>
        <dsp:cNvPr id="0" name=""/>
        <dsp:cNvSpPr/>
      </dsp:nvSpPr>
      <dsp:spPr>
        <a:xfrm rot="20902537">
          <a:off x="5583222" y="2241403"/>
          <a:ext cx="622375" cy="0"/>
        </a:xfrm>
        <a:custGeom>
          <a:avLst/>
          <a:gdLst/>
          <a:ahLst/>
          <a:cxnLst/>
          <a:rect l="0" t="0" r="0" b="0"/>
          <a:pathLst>
            <a:path>
              <a:moveTo>
                <a:pt x="0" y="0"/>
              </a:moveTo>
              <a:lnTo>
                <a:pt x="622375"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8A606F-B443-45B7-8114-CA7F2EDACE46}">
      <dsp:nvSpPr>
        <dsp:cNvPr id="0" name=""/>
        <dsp:cNvSpPr/>
      </dsp:nvSpPr>
      <dsp:spPr>
        <a:xfrm rot="15908727">
          <a:off x="4315852" y="1433693"/>
          <a:ext cx="572740" cy="0"/>
        </a:xfrm>
        <a:custGeom>
          <a:avLst/>
          <a:gdLst/>
          <a:ahLst/>
          <a:cxnLst/>
          <a:rect l="0" t="0" r="0" b="0"/>
          <a:pathLst>
            <a:path>
              <a:moveTo>
                <a:pt x="0" y="0"/>
              </a:moveTo>
              <a:lnTo>
                <a:pt x="572740"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127FF-7FC4-4C56-B663-4FA27B529E89}">
      <dsp:nvSpPr>
        <dsp:cNvPr id="0" name=""/>
        <dsp:cNvSpPr/>
      </dsp:nvSpPr>
      <dsp:spPr>
        <a:xfrm>
          <a:off x="3794062" y="1719036"/>
          <a:ext cx="1795543" cy="1539508"/>
        </a:xfrm>
        <a:prstGeom prst="roundRect">
          <a:avLst/>
        </a:prstGeom>
        <a:solidFill>
          <a:schemeClr val="tx2">
            <a:lumMod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kern="1200" dirty="0" smtClean="0"/>
            <a:t>Medicaid</a:t>
          </a:r>
        </a:p>
        <a:p>
          <a:pPr lvl="0" algn="ctr" defTabSz="1289050">
            <a:lnSpc>
              <a:spcPct val="90000"/>
            </a:lnSpc>
            <a:spcBef>
              <a:spcPct val="0"/>
            </a:spcBef>
            <a:spcAft>
              <a:spcPct val="35000"/>
            </a:spcAft>
          </a:pPr>
          <a:r>
            <a:rPr lang="en-US" sz="2900" kern="1200" dirty="0" smtClean="0"/>
            <a:t>Program</a:t>
          </a:r>
          <a:endParaRPr lang="en-US" sz="2900" kern="1200" dirty="0"/>
        </a:p>
      </dsp:txBody>
      <dsp:txXfrm>
        <a:off x="3869215" y="1794189"/>
        <a:ext cx="1645237" cy="1389202"/>
      </dsp:txXfrm>
    </dsp:sp>
    <dsp:sp modelId="{F60AF9CB-FB40-40F9-9681-A1317D0DC2C6}">
      <dsp:nvSpPr>
        <dsp:cNvPr id="0" name=""/>
        <dsp:cNvSpPr/>
      </dsp:nvSpPr>
      <dsp:spPr>
        <a:xfrm>
          <a:off x="4190727" y="621074"/>
          <a:ext cx="729740" cy="527275"/>
        </a:xfrm>
        <a:prstGeom prst="roundRect">
          <a:avLst/>
        </a:prstGeom>
        <a:solidFill>
          <a:schemeClr val="accent3"/>
        </a:solidFill>
        <a:ln w="19050"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PRISM</a:t>
          </a:r>
          <a:endParaRPr lang="en-US" sz="600" kern="1200" dirty="0"/>
        </a:p>
      </dsp:txBody>
      <dsp:txXfrm>
        <a:off x="4216466" y="646813"/>
        <a:ext cx="678262" cy="475797"/>
      </dsp:txXfrm>
    </dsp:sp>
    <dsp:sp modelId="{5571C04F-098F-4725-B301-54444D214052}">
      <dsp:nvSpPr>
        <dsp:cNvPr id="0" name=""/>
        <dsp:cNvSpPr/>
      </dsp:nvSpPr>
      <dsp:spPr>
        <a:xfrm>
          <a:off x="6199215" y="1476282"/>
          <a:ext cx="1190757" cy="1159882"/>
        </a:xfrm>
        <a:prstGeom prst="roundRect">
          <a:avLst/>
        </a:prstGeom>
        <a:solidFill>
          <a:schemeClr val="accent5"/>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Program Funding (Source of Revenue)</a:t>
          </a:r>
          <a:endParaRPr lang="en-US" sz="1400" kern="1200" dirty="0"/>
        </a:p>
      </dsp:txBody>
      <dsp:txXfrm>
        <a:off x="6255836" y="1532903"/>
        <a:ext cx="1077515" cy="1046640"/>
      </dsp:txXfrm>
    </dsp:sp>
    <dsp:sp modelId="{667517C1-9F75-409F-B333-1A60D0380A8F}">
      <dsp:nvSpPr>
        <dsp:cNvPr id="0" name=""/>
        <dsp:cNvSpPr/>
      </dsp:nvSpPr>
      <dsp:spPr>
        <a:xfrm rot="18005448">
          <a:off x="7005539" y="1259187"/>
          <a:ext cx="501818" cy="0"/>
        </a:xfrm>
        <a:custGeom>
          <a:avLst/>
          <a:gdLst/>
          <a:ahLst/>
          <a:cxnLst/>
          <a:rect l="0" t="0" r="0" b="0"/>
          <a:pathLst>
            <a:path>
              <a:moveTo>
                <a:pt x="0" y="0"/>
              </a:moveTo>
              <a:lnTo>
                <a:pt x="501818"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988D0-2D76-4E8B-9DB6-79CA88655B8A}">
      <dsp:nvSpPr>
        <dsp:cNvPr id="0" name=""/>
        <dsp:cNvSpPr/>
      </dsp:nvSpPr>
      <dsp:spPr>
        <a:xfrm>
          <a:off x="7155110" y="158663"/>
          <a:ext cx="966189" cy="883428"/>
        </a:xfrm>
        <a:prstGeom prst="roundRect">
          <a:avLst/>
        </a:prstGeom>
        <a:solidFill>
          <a:schemeClr val="accent5"/>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Grants</a:t>
          </a:r>
          <a:endParaRPr lang="en-US" sz="1600" kern="1200" dirty="0"/>
        </a:p>
      </dsp:txBody>
      <dsp:txXfrm>
        <a:off x="7198235" y="201788"/>
        <a:ext cx="879939" cy="797178"/>
      </dsp:txXfrm>
    </dsp:sp>
    <dsp:sp modelId="{0120FC98-E363-4E98-970D-A4AFFF3A3886}">
      <dsp:nvSpPr>
        <dsp:cNvPr id="0" name=""/>
        <dsp:cNvSpPr/>
      </dsp:nvSpPr>
      <dsp:spPr>
        <a:xfrm rot="19978037">
          <a:off x="7341657" y="1551439"/>
          <a:ext cx="884466" cy="0"/>
        </a:xfrm>
        <a:custGeom>
          <a:avLst/>
          <a:gdLst/>
          <a:ahLst/>
          <a:cxnLst/>
          <a:rect l="0" t="0" r="0" b="0"/>
          <a:pathLst>
            <a:path>
              <a:moveTo>
                <a:pt x="0" y="0"/>
              </a:moveTo>
              <a:lnTo>
                <a:pt x="884466"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C44375-6E77-4A9B-989E-F416A8987039}">
      <dsp:nvSpPr>
        <dsp:cNvPr id="0" name=""/>
        <dsp:cNvSpPr/>
      </dsp:nvSpPr>
      <dsp:spPr>
        <a:xfrm>
          <a:off x="8177808" y="662233"/>
          <a:ext cx="966189" cy="883428"/>
        </a:xfrm>
        <a:prstGeom prst="roundRect">
          <a:avLst/>
        </a:prstGeom>
        <a:solidFill>
          <a:schemeClr val="accent5"/>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Federal</a:t>
          </a:r>
          <a:endParaRPr lang="en-US" sz="1600" kern="1200" dirty="0"/>
        </a:p>
      </dsp:txBody>
      <dsp:txXfrm>
        <a:off x="8220933" y="705358"/>
        <a:ext cx="879939" cy="797178"/>
      </dsp:txXfrm>
    </dsp:sp>
    <dsp:sp modelId="{6D69152A-57E1-4B6E-9055-DC6B49CE79BD}">
      <dsp:nvSpPr>
        <dsp:cNvPr id="0" name=""/>
        <dsp:cNvSpPr/>
      </dsp:nvSpPr>
      <dsp:spPr>
        <a:xfrm rot="417793">
          <a:off x="7387503" y="2169520"/>
          <a:ext cx="669493" cy="0"/>
        </a:xfrm>
        <a:custGeom>
          <a:avLst/>
          <a:gdLst/>
          <a:ahLst/>
          <a:cxnLst/>
          <a:rect l="0" t="0" r="0" b="0"/>
          <a:pathLst>
            <a:path>
              <a:moveTo>
                <a:pt x="0" y="0"/>
              </a:moveTo>
              <a:lnTo>
                <a:pt x="669493"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B7DC50-DA7C-4F9E-8020-CE0046E1CFB2}">
      <dsp:nvSpPr>
        <dsp:cNvPr id="0" name=""/>
        <dsp:cNvSpPr/>
      </dsp:nvSpPr>
      <dsp:spPr>
        <a:xfrm>
          <a:off x="8054527" y="1827390"/>
          <a:ext cx="966189" cy="883428"/>
        </a:xfrm>
        <a:prstGeom prst="roundRect">
          <a:avLst/>
        </a:prstGeom>
        <a:solidFill>
          <a:schemeClr val="accent5"/>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State</a:t>
          </a:r>
          <a:endParaRPr lang="en-US" sz="1600" kern="1200" dirty="0"/>
        </a:p>
      </dsp:txBody>
      <dsp:txXfrm>
        <a:off x="8097652" y="1870515"/>
        <a:ext cx="879939" cy="797178"/>
      </dsp:txXfrm>
    </dsp:sp>
    <dsp:sp modelId="{7F5A624A-20D3-4674-B5F0-F2F32AC7E298}">
      <dsp:nvSpPr>
        <dsp:cNvPr id="0" name=""/>
        <dsp:cNvSpPr/>
      </dsp:nvSpPr>
      <dsp:spPr>
        <a:xfrm rot="15430359">
          <a:off x="6349572" y="1226562"/>
          <a:ext cx="512221" cy="0"/>
        </a:xfrm>
        <a:custGeom>
          <a:avLst/>
          <a:gdLst/>
          <a:ahLst/>
          <a:cxnLst/>
          <a:rect l="0" t="0" r="0" b="0"/>
          <a:pathLst>
            <a:path>
              <a:moveTo>
                <a:pt x="0" y="0"/>
              </a:moveTo>
              <a:lnTo>
                <a:pt x="512221"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54B00-AF31-4FF4-A5E7-5AC3A867F31D}">
      <dsp:nvSpPr>
        <dsp:cNvPr id="0" name=""/>
        <dsp:cNvSpPr/>
      </dsp:nvSpPr>
      <dsp:spPr>
        <a:xfrm>
          <a:off x="5965151" y="93415"/>
          <a:ext cx="966189" cy="883428"/>
        </a:xfrm>
        <a:prstGeom prst="roundRect">
          <a:avLst/>
        </a:prstGeom>
        <a:solidFill>
          <a:schemeClr val="accent5"/>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County</a:t>
          </a:r>
          <a:endParaRPr lang="en-US" sz="1600" kern="1200" dirty="0"/>
        </a:p>
      </dsp:txBody>
      <dsp:txXfrm>
        <a:off x="6008276" y="136540"/>
        <a:ext cx="879939" cy="797178"/>
      </dsp:txXfrm>
    </dsp:sp>
    <dsp:sp modelId="{8D0D5375-5B47-4A42-A417-2103B3F0A2A6}">
      <dsp:nvSpPr>
        <dsp:cNvPr id="0" name=""/>
        <dsp:cNvSpPr/>
      </dsp:nvSpPr>
      <dsp:spPr>
        <a:xfrm>
          <a:off x="5638803" y="3219683"/>
          <a:ext cx="1567222" cy="986245"/>
        </a:xfrm>
        <a:prstGeom prst="roundRect">
          <a:avLst/>
        </a:prstGeom>
        <a:solidFill>
          <a:schemeClr val="bg1">
            <a:lumMod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Management and Oversight</a:t>
          </a:r>
          <a:endParaRPr lang="en-US" sz="1200" kern="1200" dirty="0"/>
        </a:p>
      </dsp:txBody>
      <dsp:txXfrm>
        <a:off x="5686948" y="3267828"/>
        <a:ext cx="1470932" cy="889955"/>
      </dsp:txXfrm>
    </dsp:sp>
    <dsp:sp modelId="{76432A81-D6BC-4F75-8771-3C956988BC21}">
      <dsp:nvSpPr>
        <dsp:cNvPr id="0" name=""/>
        <dsp:cNvSpPr/>
      </dsp:nvSpPr>
      <dsp:spPr>
        <a:xfrm rot="8459157">
          <a:off x="5280450" y="4394859"/>
          <a:ext cx="600243" cy="0"/>
        </a:xfrm>
        <a:custGeom>
          <a:avLst/>
          <a:gdLst/>
          <a:ahLst/>
          <a:cxnLst/>
          <a:rect l="0" t="0" r="0" b="0"/>
          <a:pathLst>
            <a:path>
              <a:moveTo>
                <a:pt x="0" y="0"/>
              </a:moveTo>
              <a:lnTo>
                <a:pt x="600243"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6754E-6EB6-435A-AC84-52A94C22DC1B}">
      <dsp:nvSpPr>
        <dsp:cNvPr id="0" name=""/>
        <dsp:cNvSpPr/>
      </dsp:nvSpPr>
      <dsp:spPr>
        <a:xfrm>
          <a:off x="4572000" y="4565484"/>
          <a:ext cx="775380" cy="664814"/>
        </a:xfrm>
        <a:prstGeom prst="roundRect">
          <a:avLst/>
        </a:prstGeom>
        <a:solidFill>
          <a:schemeClr val="bg1">
            <a:lumMod val="5000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DTS</a:t>
          </a:r>
          <a:endParaRPr lang="en-US" sz="1600" kern="1200" dirty="0"/>
        </a:p>
      </dsp:txBody>
      <dsp:txXfrm>
        <a:off x="4604454" y="4597938"/>
        <a:ext cx="710472" cy="599906"/>
      </dsp:txXfrm>
    </dsp:sp>
    <dsp:sp modelId="{9A2E1DB6-9346-4E83-BCB2-EEDF52DBBC3B}">
      <dsp:nvSpPr>
        <dsp:cNvPr id="0" name=""/>
        <dsp:cNvSpPr/>
      </dsp:nvSpPr>
      <dsp:spPr>
        <a:xfrm rot="901233">
          <a:off x="7192133" y="4028462"/>
          <a:ext cx="813277" cy="0"/>
        </a:xfrm>
        <a:custGeom>
          <a:avLst/>
          <a:gdLst/>
          <a:ahLst/>
          <a:cxnLst/>
          <a:rect l="0" t="0" r="0" b="0"/>
          <a:pathLst>
            <a:path>
              <a:moveTo>
                <a:pt x="0" y="0"/>
              </a:moveTo>
              <a:lnTo>
                <a:pt x="813277"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C4409-09A4-47C1-8416-277ED4933251}">
      <dsp:nvSpPr>
        <dsp:cNvPr id="0" name=""/>
        <dsp:cNvSpPr/>
      </dsp:nvSpPr>
      <dsp:spPr>
        <a:xfrm>
          <a:off x="7991516" y="3905472"/>
          <a:ext cx="775380" cy="664814"/>
        </a:xfrm>
        <a:prstGeom prst="roundRect">
          <a:avLst/>
        </a:prstGeom>
        <a:solidFill>
          <a:schemeClr val="bg1">
            <a:lumMod val="5000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ORS</a:t>
          </a:r>
          <a:endParaRPr lang="en-US" sz="1800" kern="1200" dirty="0"/>
        </a:p>
      </dsp:txBody>
      <dsp:txXfrm>
        <a:off x="8023970" y="3937926"/>
        <a:ext cx="710472" cy="599906"/>
      </dsp:txXfrm>
    </dsp:sp>
    <dsp:sp modelId="{3FE1D79C-F204-4CA0-A616-7A028CC55D78}">
      <dsp:nvSpPr>
        <dsp:cNvPr id="0" name=""/>
        <dsp:cNvSpPr/>
      </dsp:nvSpPr>
      <dsp:spPr>
        <a:xfrm rot="2794594">
          <a:off x="6790903" y="4434115"/>
          <a:ext cx="628357" cy="0"/>
        </a:xfrm>
        <a:custGeom>
          <a:avLst/>
          <a:gdLst/>
          <a:ahLst/>
          <a:cxnLst/>
          <a:rect l="0" t="0" r="0" b="0"/>
          <a:pathLst>
            <a:path>
              <a:moveTo>
                <a:pt x="0" y="0"/>
              </a:moveTo>
              <a:lnTo>
                <a:pt x="628357"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F32B48-5C9F-4207-82B2-E750D77D8B84}">
      <dsp:nvSpPr>
        <dsp:cNvPr id="0" name=""/>
        <dsp:cNvSpPr/>
      </dsp:nvSpPr>
      <dsp:spPr>
        <a:xfrm>
          <a:off x="7226726" y="4662301"/>
          <a:ext cx="775380" cy="619957"/>
        </a:xfrm>
        <a:prstGeom prst="roundRect">
          <a:avLst/>
        </a:prstGeom>
        <a:solidFill>
          <a:schemeClr val="bg1">
            <a:lumMod val="5000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DWS</a:t>
          </a:r>
          <a:endParaRPr lang="en-US" sz="1600" kern="1200" dirty="0"/>
        </a:p>
      </dsp:txBody>
      <dsp:txXfrm>
        <a:off x="7256990" y="4692565"/>
        <a:ext cx="714852" cy="559429"/>
      </dsp:txXfrm>
    </dsp:sp>
    <dsp:sp modelId="{F2ADB027-F350-408B-9DA7-F053472A6A6E}">
      <dsp:nvSpPr>
        <dsp:cNvPr id="0" name=""/>
        <dsp:cNvSpPr/>
      </dsp:nvSpPr>
      <dsp:spPr>
        <a:xfrm rot="4630082">
          <a:off x="6222943" y="4596732"/>
          <a:ext cx="801627" cy="0"/>
        </a:xfrm>
        <a:custGeom>
          <a:avLst/>
          <a:gdLst/>
          <a:ahLst/>
          <a:cxnLst/>
          <a:rect l="0" t="0" r="0" b="0"/>
          <a:pathLst>
            <a:path>
              <a:moveTo>
                <a:pt x="0" y="0"/>
              </a:moveTo>
              <a:lnTo>
                <a:pt x="801627"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CDD1CA-08A5-4C3C-8038-1F56486A1B2C}">
      <dsp:nvSpPr>
        <dsp:cNvPr id="0" name=""/>
        <dsp:cNvSpPr/>
      </dsp:nvSpPr>
      <dsp:spPr>
        <a:xfrm>
          <a:off x="6400800" y="4987536"/>
          <a:ext cx="775380" cy="664814"/>
        </a:xfrm>
        <a:prstGeom prst="roundRect">
          <a:avLst/>
        </a:prstGeom>
        <a:solidFill>
          <a:schemeClr val="bg1">
            <a:lumMod val="5000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OIG</a:t>
          </a:r>
          <a:endParaRPr lang="en-US" sz="1600" kern="1200" dirty="0"/>
        </a:p>
      </dsp:txBody>
      <dsp:txXfrm>
        <a:off x="6433254" y="5019990"/>
        <a:ext cx="710472" cy="599906"/>
      </dsp:txXfrm>
    </dsp:sp>
    <dsp:sp modelId="{258F9B22-7BF5-4ACC-B4E0-A393F40241E7}">
      <dsp:nvSpPr>
        <dsp:cNvPr id="0" name=""/>
        <dsp:cNvSpPr/>
      </dsp:nvSpPr>
      <dsp:spPr>
        <a:xfrm rot="6591999">
          <a:off x="5751341" y="4551910"/>
          <a:ext cx="735750" cy="0"/>
        </a:xfrm>
        <a:custGeom>
          <a:avLst/>
          <a:gdLst/>
          <a:ahLst/>
          <a:cxnLst/>
          <a:rect l="0" t="0" r="0" b="0"/>
          <a:pathLst>
            <a:path>
              <a:moveTo>
                <a:pt x="0" y="0"/>
              </a:moveTo>
              <a:lnTo>
                <a:pt x="735750"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AB6DA-C520-430D-B194-F772C9C562CA}">
      <dsp:nvSpPr>
        <dsp:cNvPr id="0" name=""/>
        <dsp:cNvSpPr/>
      </dsp:nvSpPr>
      <dsp:spPr>
        <a:xfrm>
          <a:off x="5486399" y="4897892"/>
          <a:ext cx="775380" cy="664814"/>
        </a:xfrm>
        <a:prstGeom prst="roundRect">
          <a:avLst/>
        </a:prstGeom>
        <a:solidFill>
          <a:schemeClr val="bg1">
            <a:lumMod val="5000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DOH</a:t>
          </a:r>
          <a:endParaRPr lang="en-US" sz="1600" kern="1200" dirty="0"/>
        </a:p>
      </dsp:txBody>
      <dsp:txXfrm>
        <a:off x="5518853" y="4930346"/>
        <a:ext cx="710472" cy="599906"/>
      </dsp:txXfrm>
    </dsp:sp>
    <dsp:sp modelId="{37929D7D-A075-4187-AED4-FC577309B574}">
      <dsp:nvSpPr>
        <dsp:cNvPr id="0" name=""/>
        <dsp:cNvSpPr/>
      </dsp:nvSpPr>
      <dsp:spPr>
        <a:xfrm>
          <a:off x="3733788" y="3829243"/>
          <a:ext cx="1020710" cy="510954"/>
        </a:xfrm>
        <a:prstGeom prst="roundRect">
          <a:avLst/>
        </a:prstGeom>
        <a:solidFill>
          <a:schemeClr val="accent4"/>
        </a:solidFill>
        <a:ln w="19050"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Waiver Programs</a:t>
          </a:r>
          <a:endParaRPr lang="en-US" sz="1400" kern="1200" dirty="0"/>
        </a:p>
      </dsp:txBody>
      <dsp:txXfrm>
        <a:off x="3758731" y="3854186"/>
        <a:ext cx="970824" cy="461068"/>
      </dsp:txXfrm>
    </dsp:sp>
    <dsp:sp modelId="{BB887CAA-AE95-4A6F-85D6-6819015A9902}">
      <dsp:nvSpPr>
        <dsp:cNvPr id="0" name=""/>
        <dsp:cNvSpPr/>
      </dsp:nvSpPr>
      <dsp:spPr>
        <a:xfrm>
          <a:off x="1295991" y="2407883"/>
          <a:ext cx="1378451" cy="1479032"/>
        </a:xfrm>
        <a:prstGeom prst="roundRect">
          <a:avLst/>
        </a:prstGeom>
        <a:solidFill>
          <a:schemeClr val="dk2">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Providers and Contractors</a:t>
          </a:r>
          <a:endParaRPr lang="en-US" sz="1200" kern="1200" dirty="0"/>
        </a:p>
      </dsp:txBody>
      <dsp:txXfrm>
        <a:off x="1363281" y="2475173"/>
        <a:ext cx="1243871" cy="1344452"/>
      </dsp:txXfrm>
    </dsp:sp>
    <dsp:sp modelId="{5B1C3645-9B64-4EAC-877A-6B1E7104BE92}">
      <dsp:nvSpPr>
        <dsp:cNvPr id="0" name=""/>
        <dsp:cNvSpPr/>
      </dsp:nvSpPr>
      <dsp:spPr>
        <a:xfrm rot="10444756">
          <a:off x="1094793" y="3229281"/>
          <a:ext cx="201735" cy="0"/>
        </a:xfrm>
        <a:custGeom>
          <a:avLst/>
          <a:gdLst/>
          <a:ahLst/>
          <a:cxnLst/>
          <a:rect l="0" t="0" r="0" b="0"/>
          <a:pathLst>
            <a:path>
              <a:moveTo>
                <a:pt x="0" y="0"/>
              </a:moveTo>
              <a:lnTo>
                <a:pt x="201735"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FEA22-5707-431B-817B-C02654175D7F}">
      <dsp:nvSpPr>
        <dsp:cNvPr id="0" name=""/>
        <dsp:cNvSpPr/>
      </dsp:nvSpPr>
      <dsp:spPr>
        <a:xfrm>
          <a:off x="97079" y="3006029"/>
          <a:ext cx="998252" cy="570836"/>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Contract Providers</a:t>
          </a:r>
          <a:endParaRPr lang="en-US" sz="1200" kern="1200" dirty="0"/>
        </a:p>
      </dsp:txBody>
      <dsp:txXfrm>
        <a:off x="124945" y="3033895"/>
        <a:ext cx="942520" cy="515104"/>
      </dsp:txXfrm>
    </dsp:sp>
    <dsp:sp modelId="{970B135A-C8E0-4E31-9B40-120E97AE5CA3}">
      <dsp:nvSpPr>
        <dsp:cNvPr id="0" name=""/>
        <dsp:cNvSpPr/>
      </dsp:nvSpPr>
      <dsp:spPr>
        <a:xfrm rot="12874465">
          <a:off x="1166851" y="2632198"/>
          <a:ext cx="141647" cy="0"/>
        </a:xfrm>
        <a:custGeom>
          <a:avLst/>
          <a:gdLst/>
          <a:ahLst/>
          <a:cxnLst/>
          <a:rect l="0" t="0" r="0" b="0"/>
          <a:pathLst>
            <a:path>
              <a:moveTo>
                <a:pt x="0" y="0"/>
              </a:moveTo>
              <a:lnTo>
                <a:pt x="141647"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9D9AA-0713-4FFA-9CDA-5D6106A54EB9}">
      <dsp:nvSpPr>
        <dsp:cNvPr id="0" name=""/>
        <dsp:cNvSpPr/>
      </dsp:nvSpPr>
      <dsp:spPr>
        <a:xfrm>
          <a:off x="181107" y="1885943"/>
          <a:ext cx="998252" cy="72413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FFS Providers</a:t>
          </a:r>
          <a:endParaRPr lang="en-US" sz="1200" kern="1200" dirty="0"/>
        </a:p>
      </dsp:txBody>
      <dsp:txXfrm>
        <a:off x="216456" y="1921292"/>
        <a:ext cx="927554" cy="653439"/>
      </dsp:txXfrm>
    </dsp:sp>
    <dsp:sp modelId="{EF3CD8DD-AF6F-4524-84D3-20AC8AA1DE19}">
      <dsp:nvSpPr>
        <dsp:cNvPr id="0" name=""/>
        <dsp:cNvSpPr/>
      </dsp:nvSpPr>
      <dsp:spPr>
        <a:xfrm rot="18752824">
          <a:off x="2647012" y="2369284"/>
          <a:ext cx="104785" cy="0"/>
        </a:xfrm>
        <a:custGeom>
          <a:avLst/>
          <a:gdLst/>
          <a:ahLst/>
          <a:cxnLst/>
          <a:rect l="0" t="0" r="0" b="0"/>
          <a:pathLst>
            <a:path>
              <a:moveTo>
                <a:pt x="0" y="0"/>
              </a:moveTo>
              <a:lnTo>
                <a:pt x="104785"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C582E-7B26-49C0-8357-EA0B132EECC2}">
      <dsp:nvSpPr>
        <dsp:cNvPr id="0" name=""/>
        <dsp:cNvSpPr/>
      </dsp:nvSpPr>
      <dsp:spPr>
        <a:xfrm>
          <a:off x="2667004" y="1390879"/>
          <a:ext cx="998252" cy="939806"/>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IHS</a:t>
          </a:r>
          <a:endParaRPr lang="en-US" sz="1200" kern="1200" dirty="0"/>
        </a:p>
      </dsp:txBody>
      <dsp:txXfrm>
        <a:off x="2712882" y="1436757"/>
        <a:ext cx="906496" cy="848050"/>
      </dsp:txXfrm>
    </dsp:sp>
    <dsp:sp modelId="{0FBE3AD4-2585-49D7-90BF-BA7DCDC785F3}">
      <dsp:nvSpPr>
        <dsp:cNvPr id="0" name=""/>
        <dsp:cNvSpPr/>
      </dsp:nvSpPr>
      <dsp:spPr>
        <a:xfrm rot="8119710">
          <a:off x="1036691" y="3935303"/>
          <a:ext cx="303070" cy="0"/>
        </a:xfrm>
        <a:custGeom>
          <a:avLst/>
          <a:gdLst/>
          <a:ahLst/>
          <a:cxnLst/>
          <a:rect l="0" t="0" r="0" b="0"/>
          <a:pathLst>
            <a:path>
              <a:moveTo>
                <a:pt x="0" y="0"/>
              </a:moveTo>
              <a:lnTo>
                <a:pt x="303070"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053EC-AE13-4B2C-80A3-B3935F79E20D}">
      <dsp:nvSpPr>
        <dsp:cNvPr id="0" name=""/>
        <dsp:cNvSpPr/>
      </dsp:nvSpPr>
      <dsp:spPr>
        <a:xfrm>
          <a:off x="194162" y="4041838"/>
          <a:ext cx="998252" cy="76551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School Districts</a:t>
          </a:r>
          <a:endParaRPr lang="en-US" sz="1200" kern="1200" dirty="0"/>
        </a:p>
      </dsp:txBody>
      <dsp:txXfrm>
        <a:off x="231532" y="4079208"/>
        <a:ext cx="923512" cy="690779"/>
      </dsp:txXfrm>
    </dsp:sp>
    <dsp:sp modelId="{02E56306-FB05-4005-829E-0CF76705A1E6}">
      <dsp:nvSpPr>
        <dsp:cNvPr id="0" name=""/>
        <dsp:cNvSpPr/>
      </dsp:nvSpPr>
      <dsp:spPr>
        <a:xfrm rot="3738726">
          <a:off x="2302439" y="4004077"/>
          <a:ext cx="264625" cy="0"/>
        </a:xfrm>
        <a:custGeom>
          <a:avLst/>
          <a:gdLst/>
          <a:ahLst/>
          <a:cxnLst/>
          <a:rect l="0" t="0" r="0" b="0"/>
          <a:pathLst>
            <a:path>
              <a:moveTo>
                <a:pt x="0" y="0"/>
              </a:moveTo>
              <a:lnTo>
                <a:pt x="264625"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D3456-990B-4C9F-B742-5CAE520AACC0}">
      <dsp:nvSpPr>
        <dsp:cNvPr id="0" name=""/>
        <dsp:cNvSpPr/>
      </dsp:nvSpPr>
      <dsp:spPr>
        <a:xfrm>
          <a:off x="2209801" y="4121239"/>
          <a:ext cx="998252" cy="81066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PMHP</a:t>
          </a:r>
        </a:p>
        <a:p>
          <a:pPr lvl="0" algn="ctr" defTabSz="533400">
            <a:lnSpc>
              <a:spcPct val="90000"/>
            </a:lnSpc>
            <a:spcBef>
              <a:spcPct val="0"/>
            </a:spcBef>
            <a:spcAft>
              <a:spcPct val="35000"/>
            </a:spcAft>
          </a:pPr>
          <a:r>
            <a:rPr lang="en-US" sz="1200" kern="1200" dirty="0" smtClean="0"/>
            <a:t>ACO</a:t>
          </a:r>
        </a:p>
        <a:p>
          <a:pPr lvl="0" algn="ctr" defTabSz="533400">
            <a:lnSpc>
              <a:spcPct val="90000"/>
            </a:lnSpc>
            <a:spcBef>
              <a:spcPct val="0"/>
            </a:spcBef>
            <a:spcAft>
              <a:spcPct val="35000"/>
            </a:spcAft>
          </a:pPr>
          <a:r>
            <a:rPr lang="en-US" sz="1200" kern="1200" dirty="0" smtClean="0"/>
            <a:t>Dental</a:t>
          </a:r>
        </a:p>
        <a:p>
          <a:pPr lvl="0" algn="ctr" defTabSz="533400">
            <a:lnSpc>
              <a:spcPct val="90000"/>
            </a:lnSpc>
            <a:spcBef>
              <a:spcPct val="0"/>
            </a:spcBef>
            <a:spcAft>
              <a:spcPct val="35000"/>
            </a:spcAft>
          </a:pPr>
          <a:endParaRPr lang="en-US" sz="1200" kern="1200" dirty="0"/>
        </a:p>
      </dsp:txBody>
      <dsp:txXfrm>
        <a:off x="2249374" y="4160812"/>
        <a:ext cx="919106" cy="731519"/>
      </dsp:txXfrm>
    </dsp:sp>
    <dsp:sp modelId="{8F16C1DF-9EDA-4444-9E08-2E288FAEBB44}">
      <dsp:nvSpPr>
        <dsp:cNvPr id="0" name=""/>
        <dsp:cNvSpPr/>
      </dsp:nvSpPr>
      <dsp:spPr>
        <a:xfrm rot="6196291">
          <a:off x="1201826" y="4368956"/>
          <a:ext cx="990535" cy="0"/>
        </a:xfrm>
        <a:custGeom>
          <a:avLst/>
          <a:gdLst/>
          <a:ahLst/>
          <a:cxnLst/>
          <a:rect l="0" t="0" r="0" b="0"/>
          <a:pathLst>
            <a:path>
              <a:moveTo>
                <a:pt x="0" y="0"/>
              </a:moveTo>
              <a:lnTo>
                <a:pt x="990535"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7D325-4710-4A53-8354-96FFB4F5699C}">
      <dsp:nvSpPr>
        <dsp:cNvPr id="0" name=""/>
        <dsp:cNvSpPr/>
      </dsp:nvSpPr>
      <dsp:spPr>
        <a:xfrm>
          <a:off x="1024442" y="4850997"/>
          <a:ext cx="998252" cy="50732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County</a:t>
          </a:r>
          <a:endParaRPr lang="en-US" sz="1200" kern="1200" dirty="0"/>
        </a:p>
      </dsp:txBody>
      <dsp:txXfrm>
        <a:off x="1049207" y="4875762"/>
        <a:ext cx="948722" cy="457790"/>
      </dsp:txXfrm>
    </dsp:sp>
    <dsp:sp modelId="{CA90FD54-2337-4085-85B7-B95501CC7552}">
      <dsp:nvSpPr>
        <dsp:cNvPr id="0" name=""/>
        <dsp:cNvSpPr/>
      </dsp:nvSpPr>
      <dsp:spPr>
        <a:xfrm rot="16093860">
          <a:off x="1854115" y="2302913"/>
          <a:ext cx="210041" cy="0"/>
        </a:xfrm>
        <a:custGeom>
          <a:avLst/>
          <a:gdLst/>
          <a:ahLst/>
          <a:cxnLst/>
          <a:rect l="0" t="0" r="0" b="0"/>
          <a:pathLst>
            <a:path>
              <a:moveTo>
                <a:pt x="0" y="0"/>
              </a:moveTo>
              <a:lnTo>
                <a:pt x="210041" y="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9B7FB-F215-4CC2-B50F-37AC9F48AEDC}">
      <dsp:nvSpPr>
        <dsp:cNvPr id="0" name=""/>
        <dsp:cNvSpPr/>
      </dsp:nvSpPr>
      <dsp:spPr>
        <a:xfrm>
          <a:off x="1442254" y="1258135"/>
          <a:ext cx="998252" cy="939806"/>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u="none" kern="1200" dirty="0" smtClean="0"/>
            <a:t>DHS</a:t>
          </a:r>
          <a:endParaRPr lang="en-US" sz="1200" b="1" u="none" kern="1200" dirty="0"/>
        </a:p>
      </dsp:txBody>
      <dsp:txXfrm>
        <a:off x="1488132" y="1304013"/>
        <a:ext cx="906496" cy="84805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CE76D-3615-434C-8415-6D917558F88D}" type="datetimeFigureOut">
              <a:rPr lang="en-US" smtClean="0"/>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E781F-02C2-48E6-A5BF-A55DB44C40B8}" type="slidenum">
              <a:rPr lang="en-US" smtClean="0"/>
              <a:t>‹#›</a:t>
            </a:fld>
            <a:endParaRPr lang="en-US"/>
          </a:p>
        </p:txBody>
      </p:sp>
    </p:spTree>
    <p:extLst>
      <p:ext uri="{BB962C8B-B14F-4D97-AF65-F5344CB8AC3E}">
        <p14:creationId xmlns:p14="http://schemas.microsoft.com/office/powerpoint/2010/main" val="121171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9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23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35</a:t>
            </a:fld>
            <a:endParaRPr lang="en-US"/>
          </a:p>
        </p:txBody>
      </p:sp>
    </p:spTree>
    <p:extLst>
      <p:ext uri="{BB962C8B-B14F-4D97-AF65-F5344CB8AC3E}">
        <p14:creationId xmlns:p14="http://schemas.microsoft.com/office/powerpoint/2010/main" val="261656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36</a:t>
            </a:fld>
            <a:endParaRPr lang="en-US"/>
          </a:p>
        </p:txBody>
      </p:sp>
    </p:spTree>
    <p:extLst>
      <p:ext uri="{BB962C8B-B14F-4D97-AF65-F5344CB8AC3E}">
        <p14:creationId xmlns:p14="http://schemas.microsoft.com/office/powerpoint/2010/main" val="354718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37</a:t>
            </a:fld>
            <a:endParaRPr lang="en-US"/>
          </a:p>
        </p:txBody>
      </p:sp>
    </p:spTree>
    <p:extLst>
      <p:ext uri="{BB962C8B-B14F-4D97-AF65-F5344CB8AC3E}">
        <p14:creationId xmlns:p14="http://schemas.microsoft.com/office/powerpoint/2010/main" val="1349447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75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01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90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062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42</a:t>
            </a:fld>
            <a:endParaRPr lang="en-US"/>
          </a:p>
        </p:txBody>
      </p:sp>
    </p:spTree>
    <p:extLst>
      <p:ext uri="{BB962C8B-B14F-4D97-AF65-F5344CB8AC3E}">
        <p14:creationId xmlns:p14="http://schemas.microsoft.com/office/powerpoint/2010/main" val="323658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43</a:t>
            </a:fld>
            <a:endParaRPr lang="en-US"/>
          </a:p>
        </p:txBody>
      </p:sp>
    </p:spTree>
    <p:extLst>
      <p:ext uri="{BB962C8B-B14F-4D97-AF65-F5344CB8AC3E}">
        <p14:creationId xmlns:p14="http://schemas.microsoft.com/office/powerpoint/2010/main" val="293477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F1BE15C-AC6F-4C45-BF4C-EC64EE277948}" type="slidenum">
              <a:rPr lang="en-US" smtClean="0"/>
              <a:t>13</a:t>
            </a:fld>
            <a:endParaRPr lang="en-US"/>
          </a:p>
        </p:txBody>
      </p:sp>
    </p:spTree>
    <p:extLst>
      <p:ext uri="{BB962C8B-B14F-4D97-AF65-F5344CB8AC3E}">
        <p14:creationId xmlns:p14="http://schemas.microsoft.com/office/powerpoint/2010/main" val="2770154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44</a:t>
            </a:fld>
            <a:endParaRPr lang="en-US"/>
          </a:p>
        </p:txBody>
      </p:sp>
    </p:spTree>
    <p:extLst>
      <p:ext uri="{BB962C8B-B14F-4D97-AF65-F5344CB8AC3E}">
        <p14:creationId xmlns:p14="http://schemas.microsoft.com/office/powerpoint/2010/main" val="2301619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45</a:t>
            </a:fld>
            <a:endParaRPr lang="en-US"/>
          </a:p>
        </p:txBody>
      </p:sp>
    </p:spTree>
    <p:extLst>
      <p:ext uri="{BB962C8B-B14F-4D97-AF65-F5344CB8AC3E}">
        <p14:creationId xmlns:p14="http://schemas.microsoft.com/office/powerpoint/2010/main" val="275272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47</a:t>
            </a:fld>
            <a:endParaRPr lang="en-US"/>
          </a:p>
        </p:txBody>
      </p:sp>
    </p:spTree>
    <p:extLst>
      <p:ext uri="{BB962C8B-B14F-4D97-AF65-F5344CB8AC3E}">
        <p14:creationId xmlns:p14="http://schemas.microsoft.com/office/powerpoint/2010/main" val="258903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48</a:t>
            </a:fld>
            <a:endParaRPr lang="en-US"/>
          </a:p>
        </p:txBody>
      </p:sp>
    </p:spTree>
    <p:extLst>
      <p:ext uri="{BB962C8B-B14F-4D97-AF65-F5344CB8AC3E}">
        <p14:creationId xmlns:p14="http://schemas.microsoft.com/office/powerpoint/2010/main" val="1417400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12FC6E-ACCE-4D88-A438-B3B0113D2232}" type="slidenum">
              <a:rPr lang="en-US" smtClean="0"/>
              <a:t>71</a:t>
            </a:fld>
            <a:endParaRPr lang="en-US"/>
          </a:p>
        </p:txBody>
      </p:sp>
    </p:spTree>
    <p:extLst>
      <p:ext uri="{BB962C8B-B14F-4D97-AF65-F5344CB8AC3E}">
        <p14:creationId xmlns:p14="http://schemas.microsoft.com/office/powerpoint/2010/main" val="363061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88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a typeface="ＭＳ Ｐゴシック"/>
              </a:rPr>
              <a:t>All necessary forms are located in this section.</a:t>
            </a:r>
            <a:r>
              <a:rPr lang="en-US" baseline="0" dirty="0" smtClean="0">
                <a:ea typeface="ＭＳ Ｐゴシック"/>
              </a:rPr>
              <a:t> Includes forms for Pharmacy, Resident Assessment, as well as all General PA forms. Most forms will be under the General PA Forms section </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080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We have five</a:t>
            </a:r>
            <a:r>
              <a:rPr lang="en-US" baseline="0" dirty="0" smtClean="0">
                <a:ea typeface="ＭＳ Ｐゴシック"/>
              </a:rPr>
              <a:t> different</a:t>
            </a:r>
            <a:r>
              <a:rPr lang="en-US" dirty="0" smtClean="0">
                <a:ea typeface="ＭＳ Ｐゴシック"/>
              </a:rPr>
              <a:t> Prior Authorization Request Forms:</a:t>
            </a:r>
            <a:r>
              <a:rPr lang="en-US" baseline="0" dirty="0" smtClean="0">
                <a:ea typeface="ＭＳ Ｐゴシック"/>
              </a:rPr>
              <a:t> General, ABA, Hospice, Enteral Formula, Genetic testing. This is also where all other forms are located including consent forms, wheelchair training and checklists, etc.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257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ea typeface="ＭＳ Ｐゴシック"/>
              </a:rPr>
              <a:t>When filling out a PA request form, make sure you use the correct form for the requested service. If there is not a form specific to your service, use the general PA request form. Also use the most updated version, all forms now </a:t>
            </a:r>
            <a:r>
              <a:rPr lang="en-US" baseline="0" dirty="0" err="1" smtClean="0">
                <a:ea typeface="ＭＳ Ｐゴシック"/>
              </a:rPr>
              <a:t>typeable</a:t>
            </a:r>
            <a:r>
              <a:rPr lang="en-US" baseline="0" dirty="0" smtClean="0">
                <a:ea typeface="ＭＳ Ｐゴシック"/>
              </a:rPr>
              <a:t>, required fields are required, use spaces provided (no shoving 6 codes on 1</a:t>
            </a:r>
            <a:r>
              <a:rPr lang="en-US" baseline="30000" dirty="0" smtClean="0">
                <a:ea typeface="ＭＳ Ｐゴシック"/>
              </a:rPr>
              <a:t>st</a:t>
            </a:r>
            <a:r>
              <a:rPr lang="en-US" baseline="0" dirty="0" smtClean="0">
                <a:ea typeface="ＭＳ Ｐゴシック"/>
              </a:rPr>
              <a:t> page), fax to correct fax number, use only for FFS members (unless carve out service) We attached examples of each PA request form, Examples are filled out with “call-out” boxes that provide additional information for things that are often missed or filled out incorrectly.</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15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a typeface="ＭＳ Ｐゴシック"/>
              </a:rPr>
              <a:t>Additional</a:t>
            </a:r>
            <a:r>
              <a:rPr lang="en-US" baseline="0" dirty="0" smtClean="0">
                <a:ea typeface="ＭＳ Ｐゴシック"/>
              </a:rPr>
              <a:t> Helpful Tips when requesting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34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arrow indicates</a:t>
            </a:r>
            <a:r>
              <a:rPr lang="en-US" baseline="0" dirty="0" smtClean="0"/>
              <a:t> which health plan the member is enrolled with.</a:t>
            </a:r>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14</a:t>
            </a:fld>
            <a:endParaRPr lang="en-US"/>
          </a:p>
        </p:txBody>
      </p:sp>
    </p:spTree>
    <p:extLst>
      <p:ext uri="{BB962C8B-B14F-4D97-AF65-F5344CB8AC3E}">
        <p14:creationId xmlns:p14="http://schemas.microsoft.com/office/powerpoint/2010/main" val="382819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some helpful tools available online. There are a couple ways you can access these tools. The easiest and quickest way is to use the Provider Quick Links under the Health Care Providers tab.  It is important </a:t>
            </a:r>
            <a:r>
              <a:rPr lang="en-US" baseline="0" dirty="0" err="1" smtClean="0"/>
              <a:t>ot</a:t>
            </a:r>
            <a:r>
              <a:rPr lang="en-US" baseline="0" dirty="0" smtClean="0"/>
              <a:t> use these tool prior to completing a Prior Authorization request form.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88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a typeface="ＭＳ Ｐゴシック"/>
              </a:rPr>
              <a:t>Look up eligibility</a:t>
            </a:r>
            <a:r>
              <a:rPr lang="en-US" baseline="0" dirty="0" smtClean="0">
                <a:ea typeface="ＭＳ Ｐゴシック"/>
              </a:rPr>
              <a:t> before each request is sent. Be sure to determine if a member is enrolled in an ACO. If the member is enrolled in an ACO, the PA requests should be sent to the ACO and not to FFS unless the service being requested is a carve out service. </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307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Coverage and Reimbursement</a:t>
            </a:r>
            <a:r>
              <a:rPr lang="en-US" baseline="0" dirty="0" smtClean="0"/>
              <a:t> Code Lookup will provide detailed code specific coverage information.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236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are scrolling down when looking</a:t>
            </a:r>
            <a:r>
              <a:rPr lang="en-US" baseline="0" dirty="0" smtClean="0"/>
              <a:t> up codes. This is an example for a pediatric hospital bed. One table provides information for a rental, and the other for a purchase. Pay attention to the special notes, as the information provided may differ.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767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72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a typeface="ＭＳ Ｐゴシック"/>
              </a:rPr>
              <a:t>Required</a:t>
            </a:r>
            <a:r>
              <a:rPr lang="en-US" baseline="0" dirty="0" smtClean="0">
                <a:ea typeface="ＭＳ Ｐゴシック"/>
              </a:rPr>
              <a:t> criteria may be found in a few different areas of the website</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045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81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50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43000"/>
            <a:ext cx="5575300" cy="3136900"/>
          </a:xfrm>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054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2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BE15C-AC6F-4C45-BF4C-EC64EE277948}" type="slidenum">
              <a:rPr lang="en-US" smtClean="0"/>
              <a:t>23</a:t>
            </a:fld>
            <a:endParaRPr lang="en-US"/>
          </a:p>
        </p:txBody>
      </p:sp>
    </p:spTree>
    <p:extLst>
      <p:ext uri="{BB962C8B-B14F-4D97-AF65-F5344CB8AC3E}">
        <p14:creationId xmlns:p14="http://schemas.microsoft.com/office/powerpoint/2010/main" val="4247467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44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123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083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587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281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523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877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417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996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68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32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816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54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10"/>
          </p:nvPr>
        </p:nvSpPr>
        <p:spPr/>
        <p:txBody>
          <a:bodyPr/>
          <a:lstStyle/>
          <a:p>
            <a:fld id="{EA28C0B5-32B1-4CFA-B833-052A25FF334C}" type="slidenum">
              <a:rPr lang="en-US" smtClean="0"/>
              <a:t>111</a:t>
            </a:fld>
            <a:endParaRPr lang="en-US"/>
          </a:p>
        </p:txBody>
      </p:sp>
    </p:spTree>
    <p:extLst>
      <p:ext uri="{BB962C8B-B14F-4D97-AF65-F5344CB8AC3E}">
        <p14:creationId xmlns:p14="http://schemas.microsoft.com/office/powerpoint/2010/main" val="1923874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28C0B5-32B1-4CFA-B833-052A25FF3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5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16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Coverage and Reimbursement</a:t>
            </a:r>
            <a:r>
              <a:rPr lang="en-US" baseline="0" dirty="0" smtClean="0"/>
              <a:t> Code Lookup will provide detailed code specific coverage information.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24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are scrolling down when looking</a:t>
            </a:r>
            <a:r>
              <a:rPr lang="en-US" baseline="0" dirty="0" smtClean="0"/>
              <a:t> up codes. This is an example for a pediatric hospital bed. One table provides information for a rental, and the other for a purchase. Pay attention to the special notes, as the information provided may differ.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23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rPr>
              <a:t>Prior Authorization is</a:t>
            </a:r>
            <a:r>
              <a:rPr lang="en-US" baseline="0" dirty="0" smtClean="0">
                <a:ea typeface="ＭＳ Ｐゴシック"/>
              </a:rPr>
              <a:t> located under Health Care Providers</a:t>
            </a:r>
          </a:p>
          <a:p>
            <a:pPr eaLnBrk="1" hangingPunct="1"/>
            <a:r>
              <a:rPr lang="en-US" baseline="0" dirty="0" smtClean="0">
                <a:ea typeface="ＭＳ Ｐゴシック"/>
              </a:rPr>
              <a:t>Section Contains Everything you need in order to complete and submit a prior authorization</a:t>
            </a:r>
            <a:endParaRPr lang="en-US"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BE15C-AC6F-4C45-BF4C-EC64EE2779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91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E738CA-8A8A-4642-A0AB-AEE0C509955D}"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189657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738CA-8A8A-4642-A0AB-AEE0C509955D}"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34988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738CA-8A8A-4642-A0AB-AEE0C509955D}"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415582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44225"/>
            <a:ext cx="12211163" cy="235675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922" y="439843"/>
            <a:ext cx="2820765" cy="1090019"/>
          </a:xfrm>
          <a:prstGeom prst="rect">
            <a:avLst/>
          </a:prstGeom>
        </p:spPr>
      </p:pic>
    </p:spTree>
    <p:extLst>
      <p:ext uri="{BB962C8B-B14F-4D97-AF65-F5344CB8AC3E}">
        <p14:creationId xmlns:p14="http://schemas.microsoft.com/office/powerpoint/2010/main" val="2448741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35138" y="6144591"/>
            <a:ext cx="1475339" cy="634396"/>
          </a:xfrm>
          <a:prstGeom prst="rect">
            <a:avLst/>
          </a:prstGeom>
        </p:spPr>
      </p:pic>
    </p:spTree>
    <p:extLst>
      <p:ext uri="{BB962C8B-B14F-4D97-AF65-F5344CB8AC3E}">
        <p14:creationId xmlns:p14="http://schemas.microsoft.com/office/powerpoint/2010/main" val="937639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420073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408460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321938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6B18BC-5078-428B-BBC5-4C7E6EE90B06}"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1227107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B18BC-5078-428B-BBC5-4C7E6EE90B06}"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1240685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6B18BC-5078-428B-BBC5-4C7E6EE90B06}"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415197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738CA-8A8A-4642-A0AB-AEE0C509955D}"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475465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B18BC-5078-428B-BBC5-4C7E6EE90B06}"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134865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6B18BC-5078-428B-BBC5-4C7E6EE90B06}"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449782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AECF4-F0EB-40CC-B031-BF27950DBC7A}" type="slidenum">
              <a:rPr lang="en-US" smtClean="0"/>
              <a:t>‹#›</a:t>
            </a:fld>
            <a:endParaRPr lang="en-US"/>
          </a:p>
        </p:txBody>
      </p:sp>
      <p:sp>
        <p:nvSpPr>
          <p:cNvPr id="5" name="Date Placeholder 4"/>
          <p:cNvSpPr>
            <a:spLocks noGrp="1"/>
          </p:cNvSpPr>
          <p:nvPr>
            <p:ph type="dt" sz="half" idx="10"/>
          </p:nvPr>
        </p:nvSpPr>
        <p:spPr/>
        <p:txBody>
          <a:bodyPr/>
          <a:lstStyle/>
          <a:p>
            <a:fld id="{5F6B18BC-5078-428B-BBC5-4C7E6EE90B06}" type="datetimeFigureOut">
              <a:rPr lang="en-US" smtClean="0"/>
              <a:t>10/25/2019</a:t>
            </a:fld>
            <a:endParaRPr lang="en-US"/>
          </a:p>
        </p:txBody>
      </p:sp>
    </p:spTree>
    <p:extLst>
      <p:ext uri="{BB962C8B-B14F-4D97-AF65-F5344CB8AC3E}">
        <p14:creationId xmlns:p14="http://schemas.microsoft.com/office/powerpoint/2010/main" val="1917576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223990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7497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1906219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817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935770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1223225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B18BC-5078-428B-BBC5-4C7E6EE90B0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AECF4-F0EB-40CC-B031-BF27950DBC7A}" type="slidenum">
              <a:rPr lang="en-US" smtClean="0"/>
              <a:t>‹#›</a:t>
            </a:fld>
            <a:endParaRPr lang="en-US"/>
          </a:p>
        </p:txBody>
      </p:sp>
    </p:spTree>
    <p:extLst>
      <p:ext uri="{BB962C8B-B14F-4D97-AF65-F5344CB8AC3E}">
        <p14:creationId xmlns:p14="http://schemas.microsoft.com/office/powerpoint/2010/main" val="282639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E738CA-8A8A-4642-A0AB-AEE0C509955D}"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6281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E738CA-8A8A-4642-A0AB-AEE0C509955D}"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264037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738CA-8A8A-4642-A0AB-AEE0C509955D}"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348375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738CA-8A8A-4642-A0AB-AEE0C509955D}"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109193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738CA-8A8A-4642-A0AB-AEE0C509955D}"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411789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E738CA-8A8A-4642-A0AB-AEE0C509955D}"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170636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E738CA-8A8A-4642-A0AB-AEE0C509955D}"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C1A5-5C56-4416-8959-C65E21294EBF}" type="slidenum">
              <a:rPr lang="en-US" smtClean="0"/>
              <a:t>‹#›</a:t>
            </a:fld>
            <a:endParaRPr lang="en-US"/>
          </a:p>
        </p:txBody>
      </p:sp>
    </p:spTree>
    <p:extLst>
      <p:ext uri="{BB962C8B-B14F-4D97-AF65-F5344CB8AC3E}">
        <p14:creationId xmlns:p14="http://schemas.microsoft.com/office/powerpoint/2010/main" val="321578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738CA-8A8A-4642-A0AB-AEE0C509955D}" type="datetimeFigureOut">
              <a:rPr lang="en-US" smtClean="0"/>
              <a:t>10/25/2019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8C1A5-5C56-4416-8959-C65E21294EBF}" type="slidenum">
              <a:rPr lang="en-US" smtClean="0"/>
              <a:t>‹#›</a:t>
            </a:fld>
            <a:endParaRPr lang="en-US"/>
          </a:p>
        </p:txBody>
      </p:sp>
    </p:spTree>
    <p:extLst>
      <p:ext uri="{BB962C8B-B14F-4D97-AF65-F5344CB8AC3E}">
        <p14:creationId xmlns:p14="http://schemas.microsoft.com/office/powerpoint/2010/main" val="3670793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6B18BC-5078-428B-BBC5-4C7E6EE90B06}" type="datetimeFigureOut">
              <a:rPr lang="en-US" smtClean="0"/>
              <a:t>10/25/2019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7AECF4-F0EB-40CC-B031-BF27950DBC7A}" type="slidenum">
              <a:rPr lang="en-US" smtClean="0"/>
              <a:t>‹#›</a:t>
            </a:fld>
            <a:endParaRPr lang="en-US"/>
          </a:p>
        </p:txBody>
      </p:sp>
    </p:spTree>
    <p:extLst>
      <p:ext uri="{BB962C8B-B14F-4D97-AF65-F5344CB8AC3E}">
        <p14:creationId xmlns:p14="http://schemas.microsoft.com/office/powerpoint/2010/main" val="18407301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medicaid.utah.gov/eligibility"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oig.utah.gov/"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hyperlink" Target="mailto:nmjohansen@utah.gov" TargetMode="Externa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hyperlink" Target="mailto:jslade@utah.gov" TargetMode="External"/><Relationship Id="rId5" Type="http://schemas.openxmlformats.org/officeDocument/2006/relationships/hyperlink" Target="mailto:andrewhill@utah.gov" TargetMode="External"/><Relationship Id="rId4" Type="http://schemas.openxmlformats.org/officeDocument/2006/relationships/hyperlink" Target="mailto:gcottrell@utah.gov"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edicaid.utah.gov/eligibility-lookup-tool" TargetMode="External"/><Relationship Id="rId5" Type="http://schemas.openxmlformats.org/officeDocument/2006/relationships/image" Target="../media/image8.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medicaid.utah.gov/utah-medicaid-forms" TargetMode="Externa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rules.utah.gov/publications/utah-state-bull/" TargetMode="External"/><Relationship Id="rId4" Type="http://schemas.openxmlformats.org/officeDocument/2006/relationships/hyperlink" Target="https://rules.utah.gov/publicat/code/r414/r414.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medicaid.utah.gov/utah-medicaid-official-publications?p=Medicaid%20Provider%20Manuals/" TargetMode="External"/><Relationship Id="rId5" Type="http://schemas.openxmlformats.org/officeDocument/2006/relationships/hyperlink" Target="https://health.utah.gov/stplan/lookup/CoverageLookup.php" TargetMode="Externa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9.xml"/><Relationship Id="rId7" Type="http://schemas.openxmlformats.org/officeDocument/2006/relationships/notesSlide" Target="../notesSlides/notesSlide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10" Type="http://schemas.openxmlformats.org/officeDocument/2006/relationships/image" Target="../media/image7.png"/><Relationship Id="rId4" Type="http://schemas.openxmlformats.org/officeDocument/2006/relationships/tags" Target="../tags/tag10.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4.xml"/><Relationship Id="rId7" Type="http://schemas.openxmlformats.org/officeDocument/2006/relationships/notesSlide" Target="../notesSlides/notesSlide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10" Type="http://schemas.openxmlformats.org/officeDocument/2006/relationships/image" Target="../media/image11.png"/><Relationship Id="rId4" Type="http://schemas.openxmlformats.org/officeDocument/2006/relationships/tags" Target="../tags/tag15.xml"/><Relationship Id="rId9"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1.xml"/><Relationship Id="rId7" Type="http://schemas.openxmlformats.org/officeDocument/2006/relationships/slideLayout" Target="../slideLayouts/slideLayout2.xml"/><Relationship Id="rId12" Type="http://schemas.openxmlformats.org/officeDocument/2006/relationships/image" Target="../media/image1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3.png"/><Relationship Id="rId5" Type="http://schemas.openxmlformats.org/officeDocument/2006/relationships/tags" Target="../tags/tag23.xml"/><Relationship Id="rId10" Type="http://schemas.openxmlformats.org/officeDocument/2006/relationships/image" Target="../media/image4.jpeg"/><Relationship Id="rId4" Type="http://schemas.openxmlformats.org/officeDocument/2006/relationships/tags" Target="../tags/tag22.xml"/><Relationship Id="rId9"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7.xml"/><Relationship Id="rId7" Type="http://schemas.openxmlformats.org/officeDocument/2006/relationships/notesSlide" Target="../notesSlides/notesSlide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10" Type="http://schemas.openxmlformats.org/officeDocument/2006/relationships/image" Target="../media/image7.png"/><Relationship Id="rId4" Type="http://schemas.openxmlformats.org/officeDocument/2006/relationships/tags" Target="../tags/tag28.xml"/><Relationship Id="rId9"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2.xml"/><Relationship Id="rId7" Type="http://schemas.openxmlformats.org/officeDocument/2006/relationships/notesSlide" Target="../notesSlides/notesSlide10.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10" Type="http://schemas.openxmlformats.org/officeDocument/2006/relationships/image" Target="../media/image15.png"/><Relationship Id="rId4" Type="http://schemas.openxmlformats.org/officeDocument/2006/relationships/tags" Target="../tags/tag33.xml"/><Relationship Id="rId9"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9.xml"/><Relationship Id="rId7" Type="http://schemas.openxmlformats.org/officeDocument/2006/relationships/notesSlide" Target="../notesSlides/notesSlide14.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10" Type="http://schemas.openxmlformats.org/officeDocument/2006/relationships/image" Target="../media/image7.png"/><Relationship Id="rId4" Type="http://schemas.openxmlformats.org/officeDocument/2006/relationships/tags" Target="../tags/tag40.xml"/><Relationship Id="rId9" Type="http://schemas.openxmlformats.org/officeDocument/2006/relationships/image" Target="../media/image4.jpeg"/></Relationships>
</file>

<file path=ppt/slides/_rels/slide3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4.xml"/><Relationship Id="rId7" Type="http://schemas.openxmlformats.org/officeDocument/2006/relationships/notesSlide" Target="../notesSlides/notesSlide15.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19.png"/><Relationship Id="rId4" Type="http://schemas.openxmlformats.org/officeDocument/2006/relationships/tags" Target="../tags/tag45.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9.xml"/><Relationship Id="rId7" Type="http://schemas.openxmlformats.org/officeDocument/2006/relationships/notesSlide" Target="../notesSlides/notesSlide16.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10" Type="http://schemas.openxmlformats.org/officeDocument/2006/relationships/image" Target="../media/image20.png"/><Relationship Id="rId4" Type="http://schemas.openxmlformats.org/officeDocument/2006/relationships/tags" Target="../tags/tag50.xml"/><Relationship Id="rId9" Type="http://schemas.openxmlformats.org/officeDocument/2006/relationships/image" Target="../media/image4.jpeg"/></Relationships>
</file>

<file path=ppt/slides/_rels/slide4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4.xml"/><Relationship Id="rId7" Type="http://schemas.openxmlformats.org/officeDocument/2006/relationships/notesSlide" Target="../notesSlides/notesSlide17.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10" Type="http://schemas.openxmlformats.org/officeDocument/2006/relationships/image" Target="../media/image21.png"/><Relationship Id="rId4" Type="http://schemas.openxmlformats.org/officeDocument/2006/relationships/tags" Target="../tags/tag55.xml"/><Relationship Id="rId9"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medicaid.utah.gov/utah-medicaid-forms" TargetMode="Externa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medicaid.utah.gov/medicaid-onlin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health.utah.gov/medicaid/stplan/lookup/CoverageLookup.php"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medicaid.utah.gov/eligibility"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medicaid.utah.gov/Documents/pdfs/SECTION1.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medicaid.utah.gov/training-videos"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medicaid.utah.gov/Documents/pdfs/Forms/HearingRequest2019.pdf"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medicaid.utah.gov/apply-medicaid"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medicaid.utah.gov/prism-faq"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medicaid.utah.gov/prism-provider-training" TargetMode="External"/><Relationship Id="rId2" Type="http://schemas.openxmlformats.org/officeDocument/2006/relationships/hyperlink" Target="https://medicaid.utah.gov/prism" TargetMode="External"/><Relationship Id="rId1" Type="http://schemas.openxmlformats.org/officeDocument/2006/relationships/slideLayout" Target="../slideLayouts/slideLayout13.xml"/><Relationship Id="rId4" Type="http://schemas.openxmlformats.org/officeDocument/2006/relationships/hyperlink" Target="https://medicaid.utah.gov/prism-faq"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mailto:prism@utah.gov"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61.xml"/><Relationship Id="rId5" Type="http://schemas.openxmlformats.org/officeDocument/2006/relationships/comments" Target="../comments/commen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64.xml"/><Relationship Id="rId7" Type="http://schemas.openxmlformats.org/officeDocument/2006/relationships/notesSlide" Target="../notesSlides/notesSlide25.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11" Type="http://schemas.openxmlformats.org/officeDocument/2006/relationships/image" Target="../media/image7.png"/><Relationship Id="rId5" Type="http://schemas.openxmlformats.org/officeDocument/2006/relationships/tags" Target="../tags/tag66.xml"/><Relationship Id="rId10" Type="http://schemas.openxmlformats.org/officeDocument/2006/relationships/hyperlink" Target="https://medicaid.utah.gov/" TargetMode="External"/><Relationship Id="rId4" Type="http://schemas.openxmlformats.org/officeDocument/2006/relationships/tags" Target="../tags/tag65.xml"/><Relationship Id="rId9" Type="http://schemas.openxmlformats.org/officeDocument/2006/relationships/image" Target="../media/image4.jpeg"/></Relationships>
</file>

<file path=ppt/slides/_rels/slide8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69.xml"/><Relationship Id="rId7" Type="http://schemas.openxmlformats.org/officeDocument/2006/relationships/image" Target="../media/image3.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26.xml"/><Relationship Id="rId5" Type="http://schemas.openxmlformats.org/officeDocument/2006/relationships/slideLayout" Target="../slideLayouts/slideLayout2.xml"/><Relationship Id="rId10" Type="http://schemas.openxmlformats.org/officeDocument/2006/relationships/image" Target="../media/image26.png"/><Relationship Id="rId4" Type="http://schemas.openxmlformats.org/officeDocument/2006/relationships/tags" Target="../tags/tag70.xml"/><Relationship Id="rId9" Type="http://schemas.openxmlformats.org/officeDocument/2006/relationships/image" Target="../media/image25.png"/></Relationships>
</file>

<file path=ppt/slides/_rels/slide8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4.jpe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3.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27.png"/><Relationship Id="rId5" Type="http://schemas.openxmlformats.org/officeDocument/2006/relationships/tags" Target="../tags/tag75.xml"/><Relationship Id="rId10" Type="http://schemas.openxmlformats.org/officeDocument/2006/relationships/notesSlide" Target="../notesSlides/notesSlide27.xml"/><Relationship Id="rId4" Type="http://schemas.openxmlformats.org/officeDocument/2006/relationships/tags" Target="../tags/tag74.xml"/><Relationship Id="rId9"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28.xml"/></Relationships>
</file>

<file path=ppt/slides/_rels/slide84.xml.rels><?xml version="1.0" encoding="UTF-8" standalone="yes"?>
<Relationships xmlns="http://schemas.openxmlformats.org/package/2006/relationships"><Relationship Id="rId8" Type="http://schemas.openxmlformats.org/officeDocument/2006/relationships/hyperlink" Target="http://health.utah.gov/medicaid/stplan/lookup/CoverageLookup.php" TargetMode="External"/><Relationship Id="rId3" Type="http://schemas.openxmlformats.org/officeDocument/2006/relationships/slideLayout" Target="../slideLayouts/slideLayout2.xml"/><Relationship Id="rId7" Type="http://schemas.openxmlformats.org/officeDocument/2006/relationships/hyperlink" Target="https://medicaid.utah.gov/eligibility-lookup-tool" TargetMode="Externa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29.xml"/></Relationships>
</file>

<file path=ppt/slides/_rels/slide8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85.xml"/><Relationship Id="rId7" Type="http://schemas.openxmlformats.org/officeDocument/2006/relationships/notesSlide" Target="../notesSlides/notesSlide30.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10" Type="http://schemas.openxmlformats.org/officeDocument/2006/relationships/image" Target="../media/image4.jpeg"/><Relationship Id="rId4" Type="http://schemas.openxmlformats.org/officeDocument/2006/relationships/tags" Target="../tags/tag86.xml"/><Relationship Id="rId9"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31.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32.xml"/></Relationships>
</file>

<file path=ppt/slides/_rels/slide8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4.xml"/><Relationship Id="rId7" Type="http://schemas.openxmlformats.org/officeDocument/2006/relationships/image" Target="../media/image4.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jpeg"/><Relationship Id="rId5" Type="http://schemas.openxmlformats.org/officeDocument/2006/relationships/notesSlide" Target="../notesSlides/notesSlide33.xml"/><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3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4.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3.jpeg"/><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9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6.xml"/><Relationship Id="rId7" Type="http://schemas.openxmlformats.org/officeDocument/2006/relationships/notesSlide" Target="../notesSlides/notesSlide35.xml"/><Relationship Id="rId12" Type="http://schemas.openxmlformats.org/officeDocument/2006/relationships/hyperlink" Target="mailto:medicaidcriteria@utah.gov" TargetMode="Externa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11" Type="http://schemas.openxmlformats.org/officeDocument/2006/relationships/image" Target="../media/image4.jpeg"/><Relationship Id="rId5" Type="http://schemas.openxmlformats.org/officeDocument/2006/relationships/tags" Target="../tags/tag108.xml"/><Relationship Id="rId10" Type="http://schemas.openxmlformats.org/officeDocument/2006/relationships/image" Target="../media/image3.jpeg"/><Relationship Id="rId4" Type="http://schemas.openxmlformats.org/officeDocument/2006/relationships/tags" Target="../tags/tag107.xml"/><Relationship Id="rId9" Type="http://schemas.openxmlformats.org/officeDocument/2006/relationships/image" Target="../media/image26.png"/></Relationships>
</file>

<file path=ppt/slides/_rels/slide9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11.xml"/><Relationship Id="rId7" Type="http://schemas.openxmlformats.org/officeDocument/2006/relationships/image" Target="../media/image3.jpe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9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15.xml"/><Relationship Id="rId7" Type="http://schemas.openxmlformats.org/officeDocument/2006/relationships/slideLayout" Target="../slideLayouts/slideLayout2.xml"/><Relationship Id="rId12" Type="http://schemas.openxmlformats.org/officeDocument/2006/relationships/image" Target="../media/image30.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4.jpeg"/><Relationship Id="rId5" Type="http://schemas.openxmlformats.org/officeDocument/2006/relationships/tags" Target="../tags/tag117.xml"/><Relationship Id="rId10" Type="http://schemas.openxmlformats.org/officeDocument/2006/relationships/image" Target="../media/image3.jpeg"/><Relationship Id="rId4" Type="http://schemas.openxmlformats.org/officeDocument/2006/relationships/tags" Target="../tags/tag116.xml"/><Relationship Id="rId9" Type="http://schemas.openxmlformats.org/officeDocument/2006/relationships/image" Target="../media/image26.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3.jpeg"/></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5058" y="5112105"/>
            <a:ext cx="9144000" cy="996174"/>
          </a:xfrm>
        </p:spPr>
        <p:txBody>
          <a:bodyPr>
            <a:normAutofit/>
          </a:bodyPr>
          <a:lstStyle/>
          <a:p>
            <a:pPr algn="l"/>
            <a:r>
              <a:rPr lang="en-US" altLang="en-US" sz="4400" b="1" dirty="0" smtClean="0">
                <a:latin typeface="+mj-lt"/>
              </a:rPr>
              <a:t>Medicaid</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0857"/>
            <a:ext cx="12213770" cy="40527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912" y="543697"/>
            <a:ext cx="2537255" cy="980463"/>
          </a:xfrm>
          <a:prstGeom prst="rect">
            <a:avLst/>
          </a:prstGeom>
        </p:spPr>
      </p:pic>
    </p:spTree>
    <p:extLst>
      <p:ext uri="{BB962C8B-B14F-4D97-AF65-F5344CB8AC3E}">
        <p14:creationId xmlns:p14="http://schemas.microsoft.com/office/powerpoint/2010/main" val="30151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b="1" dirty="0" smtClean="0"/>
              <a:t>Billing a Prepaid Mental Health Plan</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199" y="1825625"/>
            <a:ext cx="10608425" cy="4924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cs typeface="Times New Roman" panose="02020603050405020304" pitchFamily="18" charset="0"/>
              </a:rPr>
              <a:t>Under the Prepaid Mental Health Plan (PMHP), Medicaid contracts with local county mental health and substance abuse authorities to provide mental health and SUD services to Medicaid </a:t>
            </a:r>
            <a:r>
              <a:rPr lang="en-US" sz="1800" dirty="0" smtClean="0">
                <a:cs typeface="Times New Roman" panose="02020603050405020304" pitchFamily="18" charset="0"/>
              </a:rPr>
              <a:t>members.</a:t>
            </a:r>
            <a:endParaRPr lang="en-US" sz="1800" dirty="0">
              <a:cs typeface="Times New Roman" panose="02020603050405020304" pitchFamily="18" charset="0"/>
            </a:endParaRPr>
          </a:p>
          <a:p>
            <a:pPr marL="342900" indent="-342900"/>
            <a:r>
              <a:rPr lang="en-US" sz="1800" dirty="0" smtClean="0">
                <a:cs typeface="Times New Roman" panose="02020603050405020304" pitchFamily="18" charset="0"/>
              </a:rPr>
              <a:t>Prior </a:t>
            </a:r>
            <a:r>
              <a:rPr lang="en-US" sz="1800" dirty="0">
                <a:cs typeface="Times New Roman" panose="02020603050405020304" pitchFamily="18" charset="0"/>
              </a:rPr>
              <a:t>to delivering services, providers must verify the member’s PMHP through the Medicaid Eligibility Lookup Tool (</a:t>
            </a:r>
            <a:r>
              <a:rPr lang="en-US" sz="1800" dirty="0">
                <a:cs typeface="Times New Roman" panose="02020603050405020304" pitchFamily="18" charset="0"/>
                <a:hlinkClick r:id="rId4"/>
              </a:rPr>
              <a:t>https://Medicaid.Utah.gov/eligibility</a:t>
            </a:r>
            <a:r>
              <a:rPr lang="en-US" sz="1800" dirty="0">
                <a:cs typeface="Times New Roman" panose="02020603050405020304" pitchFamily="18" charset="0"/>
              </a:rPr>
              <a:t>)</a:t>
            </a:r>
          </a:p>
          <a:p>
            <a:pPr marL="342900" indent="-342900"/>
            <a:r>
              <a:rPr lang="en-US" sz="1800" dirty="0" smtClean="0">
                <a:cs typeface="Times New Roman" panose="02020603050405020304" pitchFamily="18" charset="0"/>
              </a:rPr>
              <a:t>If </a:t>
            </a:r>
            <a:r>
              <a:rPr lang="en-US" sz="1800" dirty="0">
                <a:cs typeface="Times New Roman" panose="02020603050405020304" pitchFamily="18" charset="0"/>
              </a:rPr>
              <a:t>a Medicaid member is enrolled in the PMHP, the provider must either refer the member to his or her PMHP for services, or ask the PMHP for authorization before providing </a:t>
            </a:r>
            <a:r>
              <a:rPr lang="en-US" sz="1800" dirty="0" smtClean="0">
                <a:cs typeface="Times New Roman" panose="02020603050405020304" pitchFamily="18" charset="0"/>
              </a:rPr>
              <a:t>services</a:t>
            </a:r>
            <a:r>
              <a:rPr lang="en-US" sz="2000" dirty="0" smtClean="0">
                <a:cs typeface="Times New Roman" panose="02020603050405020304" pitchFamily="18" charset="0"/>
              </a:rPr>
              <a:t> </a:t>
            </a:r>
          </a:p>
          <a:p>
            <a:pPr marL="800100" lvl="1" indent="-342900"/>
            <a:r>
              <a:rPr lang="en-US" sz="1600" dirty="0" smtClean="0">
                <a:cs typeface="Times New Roman" panose="02020603050405020304" pitchFamily="18" charset="0"/>
              </a:rPr>
              <a:t>Otherwise</a:t>
            </a:r>
            <a:r>
              <a:rPr lang="en-US" sz="1600" dirty="0">
                <a:cs typeface="Times New Roman" panose="02020603050405020304" pitchFamily="18" charset="0"/>
              </a:rPr>
              <a:t>, the PMHP might not pay the </a:t>
            </a:r>
            <a:r>
              <a:rPr lang="en-US" sz="1600" dirty="0" smtClean="0">
                <a:cs typeface="Times New Roman" panose="02020603050405020304" pitchFamily="18" charset="0"/>
              </a:rPr>
              <a:t>provider</a:t>
            </a:r>
            <a:endParaRPr lang="en-US" sz="1600" dirty="0">
              <a:cs typeface="Times New Roman" panose="02020603050405020304" pitchFamily="18" charset="0"/>
            </a:endParaRPr>
          </a:p>
          <a:p>
            <a:pPr marL="342900" indent="-342900"/>
            <a:r>
              <a:rPr lang="en-US" sz="1800" dirty="0" smtClean="0">
                <a:cs typeface="Times New Roman" panose="02020603050405020304" pitchFamily="18" charset="0"/>
              </a:rPr>
              <a:t>All </a:t>
            </a:r>
            <a:r>
              <a:rPr lang="en-US" sz="1800" dirty="0">
                <a:cs typeface="Times New Roman" panose="02020603050405020304" pitchFamily="18" charset="0"/>
              </a:rPr>
              <a:t>Medicaid members enrolled in the PMHP may also get their services directly from a federally qualified health center (FQHC</a:t>
            </a:r>
            <a:r>
              <a:rPr lang="en-US" sz="1800" dirty="0" smtClean="0">
                <a:cs typeface="Times New Roman" panose="02020603050405020304" pitchFamily="18" charset="0"/>
              </a:rPr>
              <a:t>) </a:t>
            </a:r>
          </a:p>
          <a:p>
            <a:pPr marL="800100" lvl="1" indent="-342900"/>
            <a:r>
              <a:rPr lang="en-US" sz="1600" dirty="0" smtClean="0">
                <a:cs typeface="Times New Roman" panose="02020603050405020304" pitchFamily="18" charset="0"/>
              </a:rPr>
              <a:t>PMHP </a:t>
            </a:r>
            <a:r>
              <a:rPr lang="en-US" sz="1600" dirty="0">
                <a:cs typeface="Times New Roman" panose="02020603050405020304" pitchFamily="18" charset="0"/>
              </a:rPr>
              <a:t>authorization is not </a:t>
            </a:r>
            <a:r>
              <a:rPr lang="en-US" sz="1600" dirty="0" smtClean="0">
                <a:cs typeface="Times New Roman" panose="02020603050405020304" pitchFamily="18" charset="0"/>
              </a:rPr>
              <a:t>required</a:t>
            </a:r>
            <a:endParaRPr lang="en-US" sz="1600" dirty="0">
              <a:cs typeface="Times New Roman" panose="02020603050405020304" pitchFamily="18" charset="0"/>
            </a:endParaRPr>
          </a:p>
          <a:p>
            <a:pPr marL="342900" indent="-342900"/>
            <a:r>
              <a:rPr lang="en-US" sz="1800" dirty="0" smtClean="0">
                <a:cs typeface="Times New Roman" panose="02020603050405020304" pitchFamily="18" charset="0"/>
              </a:rPr>
              <a:t>American </a:t>
            </a:r>
            <a:r>
              <a:rPr lang="en-US" sz="1800" dirty="0">
                <a:cs typeface="Times New Roman" panose="02020603050405020304" pitchFamily="18" charset="0"/>
              </a:rPr>
              <a:t>Indian and Alaska Native Medicaid members may get their services directly from Indian Health Services (IHS), or a tribal or Urban Indian Organization (UIO) </a:t>
            </a:r>
            <a:r>
              <a:rPr lang="en-US" sz="1800" dirty="0" smtClean="0">
                <a:cs typeface="Times New Roman" panose="02020603050405020304" pitchFamily="18" charset="0"/>
              </a:rPr>
              <a:t>facility  </a:t>
            </a:r>
          </a:p>
          <a:p>
            <a:pPr marL="800100" lvl="1" indent="-342900"/>
            <a:r>
              <a:rPr lang="en-US" sz="1600" dirty="0" smtClean="0">
                <a:cs typeface="Times New Roman" panose="02020603050405020304" pitchFamily="18" charset="0"/>
              </a:rPr>
              <a:t>PMHP </a:t>
            </a:r>
            <a:r>
              <a:rPr lang="en-US" sz="1600" dirty="0">
                <a:cs typeface="Times New Roman" panose="02020603050405020304" pitchFamily="18" charset="0"/>
              </a:rPr>
              <a:t>authorization is not </a:t>
            </a:r>
            <a:r>
              <a:rPr lang="en-US" sz="1600" dirty="0" smtClean="0">
                <a:cs typeface="Times New Roman" panose="02020603050405020304" pitchFamily="18" charset="0"/>
              </a:rPr>
              <a:t>required</a:t>
            </a:r>
            <a:endParaRPr lang="en-US" sz="1600" dirty="0">
              <a:cs typeface="Times New Roman" panose="02020603050405020304" pitchFamily="18" charset="0"/>
            </a:endParaRPr>
          </a:p>
          <a:p>
            <a:pPr marL="342900" indent="-342900"/>
            <a:r>
              <a:rPr lang="en-US" sz="1800" dirty="0" smtClean="0">
                <a:cs typeface="Times New Roman" panose="02020603050405020304" pitchFamily="18" charset="0"/>
              </a:rPr>
              <a:t>Medicaid </a:t>
            </a:r>
            <a:r>
              <a:rPr lang="en-US" sz="1800" dirty="0">
                <a:cs typeface="Times New Roman" panose="02020603050405020304" pitchFamily="18" charset="0"/>
              </a:rPr>
              <a:t>members with </a:t>
            </a:r>
            <a:r>
              <a:rPr lang="en-US" sz="1800" dirty="0" smtClean="0">
                <a:cs typeface="Times New Roman" panose="02020603050405020304" pitchFamily="18" charset="0"/>
              </a:rPr>
              <a:t>Subsidy Adoption </a:t>
            </a:r>
            <a:r>
              <a:rPr lang="en-US" sz="1800" dirty="0">
                <a:cs typeface="Times New Roman" panose="02020603050405020304" pitchFamily="18" charset="0"/>
              </a:rPr>
              <a:t>Medicaid may be </a:t>
            </a:r>
            <a:r>
              <a:rPr lang="en-US" sz="1800" dirty="0" err="1">
                <a:cs typeface="Times New Roman" panose="02020603050405020304" pitchFamily="18" charset="0"/>
              </a:rPr>
              <a:t>disenrolled</a:t>
            </a:r>
            <a:r>
              <a:rPr lang="en-US" sz="1800" dirty="0">
                <a:cs typeface="Times New Roman" panose="02020603050405020304" pitchFamily="18" charset="0"/>
              </a:rPr>
              <a:t> from their PMHP on a case-by-case basis for outpatient mental health and outpatient SUD </a:t>
            </a:r>
            <a:r>
              <a:rPr lang="en-US" sz="1800" dirty="0" smtClean="0">
                <a:cs typeface="Times New Roman" panose="02020603050405020304" pitchFamily="18" charset="0"/>
              </a:rPr>
              <a:t>services</a:t>
            </a:r>
            <a:r>
              <a:rPr lang="en-US" sz="2000" dirty="0" smtClean="0">
                <a:cs typeface="Times New Roman" panose="02020603050405020304" pitchFamily="18" charset="0"/>
              </a:rPr>
              <a:t>  </a:t>
            </a:r>
          </a:p>
          <a:p>
            <a:pPr marL="800100" lvl="1" indent="-342900"/>
            <a:r>
              <a:rPr lang="en-US" sz="1600" dirty="0" smtClean="0">
                <a:cs typeface="Times New Roman" panose="02020603050405020304" pitchFamily="18" charset="0"/>
              </a:rPr>
              <a:t>They </a:t>
            </a:r>
            <a:r>
              <a:rPr lang="en-US" sz="1600" dirty="0">
                <a:cs typeface="Times New Roman" panose="02020603050405020304" pitchFamily="18" charset="0"/>
              </a:rPr>
              <a:t>remain enrolled in the PMHP for inpatient psychiatric hospital </a:t>
            </a:r>
            <a:r>
              <a:rPr lang="en-US" sz="1600" dirty="0" smtClean="0">
                <a:cs typeface="Times New Roman" panose="02020603050405020304" pitchFamily="18" charset="0"/>
              </a:rPr>
              <a:t>care</a:t>
            </a:r>
            <a:endParaRPr lang="en-US" sz="1600" dirty="0">
              <a:cs typeface="Times New Roman" panose="02020603050405020304" pitchFamily="18" charset="0"/>
            </a:endParaRPr>
          </a:p>
        </p:txBody>
      </p:sp>
    </p:spTree>
    <p:extLst>
      <p:ext uri="{BB962C8B-B14F-4D97-AF65-F5344CB8AC3E}">
        <p14:creationId xmlns:p14="http://schemas.microsoft.com/office/powerpoint/2010/main" val="80083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4341" y="163781"/>
            <a:ext cx="71628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Utah OIG Statute – §63A-13-102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Definitions</a:t>
            </a:r>
          </a:p>
        </p:txBody>
      </p:sp>
      <p:sp>
        <p:nvSpPr>
          <p:cNvPr id="10" name="TextBox 9"/>
          <p:cNvSpPr txBox="1"/>
          <p:nvPr/>
        </p:nvSpPr>
        <p:spPr>
          <a:xfrm>
            <a:off x="384186" y="1691164"/>
            <a:ext cx="9793805" cy="4401205"/>
          </a:xfrm>
          <a:prstGeom prst="rect">
            <a:avLst/>
          </a:prstGeom>
          <a:noFill/>
        </p:spPr>
        <p:txBody>
          <a:bodyPr wrap="square" rtlCol="0">
            <a:spAutoFit/>
          </a:bodyPr>
          <a:lstStyle/>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sng" strike="noStrike" kern="1200" cap="none" spc="0" normalizeH="0" baseline="0" noProof="0" dirty="0">
                <a:ln>
                  <a:noFill/>
                </a:ln>
                <a:solidFill>
                  <a:prstClr val="black"/>
                </a:solidFill>
                <a:effectLst/>
                <a:uLnTx/>
                <a:uFillTx/>
                <a:latin typeface="Trebuchet MS" panose="020B0603020202020204"/>
                <a:ea typeface="+mn-ea"/>
                <a:cs typeface="+mn-cs"/>
              </a:rPr>
              <a:t>Fraud</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“intentional or knowing:</a:t>
            </a:r>
          </a:p>
          <a:p>
            <a:pPr marL="1714500" marR="0" lvl="3" indent="-342900" algn="l" defTabSz="457200" rtl="0" eaLnBrk="1" fontAlgn="auto" latinLnBrk="0" hangingPunct="1">
              <a:lnSpc>
                <a:spcPct val="100000"/>
              </a:lnSpc>
              <a:spcBef>
                <a:spcPts val="0"/>
              </a:spcBef>
              <a:spcAft>
                <a:spcPts val="0"/>
              </a:spcAft>
              <a:buClrTx/>
              <a:buSzTx/>
              <a:buFontTx/>
              <a:buAutoNum type="alphaLcParenBoth"/>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Deception, misrepresentation, or </a:t>
            </a:r>
            <a:r>
              <a:rPr kumimoji="0" lang="en-US" sz="2000" b="0" i="0" u="none" strike="noStrike" kern="1200" cap="none" spc="0" normalizeH="0" baseline="0" noProof="0" dirty="0" err="1">
                <a:ln>
                  <a:noFill/>
                </a:ln>
                <a:solidFill>
                  <a:prstClr val="black"/>
                </a:solidFill>
                <a:effectLst/>
                <a:uLnTx/>
                <a:uFillTx/>
                <a:latin typeface="Trebuchet MS" panose="020B0603020202020204"/>
                <a:ea typeface="+mn-ea"/>
                <a:cs typeface="+mn-cs"/>
              </a:rPr>
              <a:t>upcoding</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in relation to Medicaid funds, costs, a claim, reimbursement, or services; or</a:t>
            </a:r>
          </a:p>
          <a:p>
            <a:pPr marL="1714500" marR="0" lvl="3" indent="-342900" algn="l" defTabSz="457200" rtl="0" eaLnBrk="1" fontAlgn="auto" latinLnBrk="0" hangingPunct="1">
              <a:lnSpc>
                <a:spcPct val="100000"/>
              </a:lnSpc>
              <a:spcBef>
                <a:spcPts val="0"/>
              </a:spcBef>
              <a:spcAft>
                <a:spcPts val="0"/>
              </a:spcAft>
              <a:buClrTx/>
              <a:buSzTx/>
              <a:buFontTx/>
              <a:buAutoNum type="alphaLcParenBoth"/>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a violation of a provision of Sections 26-20-3 through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26-20-7”</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sng" strike="noStrike" kern="1200" cap="none" spc="0" normalizeH="0" baseline="0" noProof="0" dirty="0">
                <a:ln>
                  <a:noFill/>
                </a:ln>
                <a:solidFill>
                  <a:prstClr val="black"/>
                </a:solidFill>
                <a:effectLst/>
                <a:uLnTx/>
                <a:uFillTx/>
                <a:latin typeface="Trebuchet MS" panose="020B0603020202020204"/>
                <a:ea typeface="+mn-ea"/>
                <a:cs typeface="+mn-cs"/>
              </a:rPr>
              <a:t>Waste</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“Overutilization of resources or inappropriate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payment”</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sng" strike="noStrike" kern="1200" cap="none" spc="0" normalizeH="0" baseline="0" noProof="0" dirty="0">
                <a:ln>
                  <a:noFill/>
                </a:ln>
                <a:solidFill>
                  <a:prstClr val="black"/>
                </a:solidFill>
                <a:effectLst/>
                <a:uLnTx/>
                <a:uFillTx/>
                <a:latin typeface="Trebuchet MS" panose="020B0603020202020204"/>
                <a:ea typeface="+mn-ea"/>
                <a:cs typeface="+mn-cs"/>
              </a:rPr>
              <a:t>Abuse</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 an action or practice that:</a:t>
            </a:r>
          </a:p>
          <a:p>
            <a:pPr marL="1371600" marR="0" lvl="3"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a:ea typeface="+mn-ea"/>
                <a:cs typeface="+mn-cs"/>
              </a:rPr>
              <a:t>i</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is inconsistent with sound fiscal, business, or medical 			practices; and</a:t>
            </a:r>
          </a:p>
          <a:p>
            <a:pPr marL="1371600" marR="0" lvl="3"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(ii) results, or may result, in unnecessary Medicaid related costs; 		or</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(b) reckless or negligent </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a:ea typeface="+mn-ea"/>
                <a:cs typeface="+mn-cs"/>
              </a:rPr>
              <a:t>upcoding</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873487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6049" y="412469"/>
            <a:ext cx="71628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Most Common Fraud and Abuse</a:t>
            </a:r>
          </a:p>
        </p:txBody>
      </p:sp>
      <p:sp>
        <p:nvSpPr>
          <p:cNvPr id="10" name="TextBox 9"/>
          <p:cNvSpPr txBox="1"/>
          <p:nvPr/>
        </p:nvSpPr>
        <p:spPr>
          <a:xfrm>
            <a:off x="286877" y="1702348"/>
            <a:ext cx="9637051" cy="3477875"/>
          </a:xfrm>
          <a:prstGeom prst="rect">
            <a:avLst/>
          </a:prstGeom>
          <a:noFill/>
        </p:spPr>
        <p:txBody>
          <a:bodyPr wrap="square" rtlCol="0">
            <a:spAutoFit/>
          </a:bodyPr>
          <a:lstStyle/>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CMS reports the following as the most common types of fraud and abuse in Medicaid:</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Billing for unnecessary services and equipment/supplies</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Billing for services or items not rendered</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Trebuchet MS" panose="020B0603020202020204"/>
                <a:ea typeface="+mn-ea"/>
                <a:cs typeface="+mn-cs"/>
              </a:rPr>
              <a:t>Upcoding</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Unbundling</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Billing for non-covered services or items</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Kickbacks</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Recipient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fraud (identity theft, eligibility, card sharing, doctor shopping, drug diversion)</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889970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3984" y="313857"/>
            <a:ext cx="71628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Taxpayer Dollars and Resources</a:t>
            </a:r>
          </a:p>
        </p:txBody>
      </p:sp>
      <p:sp>
        <p:nvSpPr>
          <p:cNvPr id="10" name="TextBox 9"/>
          <p:cNvSpPr txBox="1"/>
          <p:nvPr/>
        </p:nvSpPr>
        <p:spPr>
          <a:xfrm>
            <a:off x="233741" y="1662105"/>
            <a:ext cx="9637051" cy="4401205"/>
          </a:xfrm>
          <a:prstGeom prst="rect">
            <a:avLst/>
          </a:prstGeom>
          <a:noFill/>
        </p:spPr>
        <p:txBody>
          <a:bodyPr wrap="square" rtlCol="0">
            <a:spAutoFit/>
          </a:bodyPr>
          <a:lstStyle/>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sng" strike="noStrike" kern="1200" cap="none" spc="0" normalizeH="0" baseline="0" noProof="0" dirty="0">
                <a:ln>
                  <a:noFill/>
                </a:ln>
                <a:solidFill>
                  <a:prstClr val="black"/>
                </a:solidFill>
                <a:effectLst/>
                <a:uLnTx/>
                <a:uFillTx/>
                <a:latin typeface="Trebuchet MS" panose="020B0603020202020204"/>
                <a:ea typeface="+mn-ea"/>
                <a:cs typeface="+mn-cs"/>
              </a:rPr>
              <a:t>Utah OIG Mission</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Protect taxpayer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resources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Promote success of the Medicaid program through best practices, policy support and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training</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Manage careful balance between:</a:t>
            </a:r>
          </a:p>
          <a:p>
            <a:pPr marL="1657350" marR="0" lvl="3"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Proper payment of claims; and</a:t>
            </a:r>
          </a:p>
          <a:p>
            <a:pPr marL="1657350" marR="0" lvl="3"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Limiting burden on provider community through investigations and reviews to identify and prevent fraud, waste and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abuse</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657350" marR="0" lvl="3"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63A-13-202(1)(L)(ii):</a:t>
            </a:r>
          </a:p>
          <a:p>
            <a:pPr marL="2114550" marR="0" lvl="4"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“balance efforts to reduce costs and avoid or minimize increased costs of the state Medicaid program with the need to encourage robust health care professional and provider participation in the state Medicaid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program”</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170653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751" y="1635001"/>
            <a:ext cx="8534400" cy="429861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Performs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audits (i.e. determines the nature, scope and direction of the audit; reviews and analyzes available information, identifies potential issues, schedules audit, prepares audit work papers, </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a:ea typeface="+mn-ea"/>
                <a:cs typeface="+mn-cs"/>
              </a:rPr>
              <a:t>etc</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Analyzes</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summarizes and/or reviews data; reports findings, interprets results and/or makes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recommendations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Writes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or drafts correspondence, reports, documents and/or other written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materials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Ensures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compliance with applicable federal and/or state laws, regulations, and/or agency rules, standards and guidelines, </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a:ea typeface="+mn-ea"/>
                <a:cs typeface="+mn-cs"/>
              </a:rPr>
              <a:t>etc</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Plans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and manages projects and/or programs. Writes (or discusses) project/program plan(s), recommendation(s) and/or finding(s) with departments or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organizations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Rectangle 2"/>
          <p:cNvSpPr/>
          <p:nvPr/>
        </p:nvSpPr>
        <p:spPr>
          <a:xfrm>
            <a:off x="4396833" y="352427"/>
            <a:ext cx="1236236"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Trebuchet MS" panose="020B0603020202020204"/>
                <a:ea typeface="+mn-ea"/>
                <a:cs typeface="+mn-cs"/>
              </a:rPr>
              <a:t>Audit</a:t>
            </a:r>
            <a:endPar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7090045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410" y="1569365"/>
            <a:ext cx="10424160" cy="4062651"/>
          </a:xfrm>
          <a:prstGeom prst="rect">
            <a:avLst/>
          </a:prstGeom>
          <a:noFill/>
        </p:spPr>
        <p:txBody>
          <a:bodyPr wrap="square" rtlCol="0">
            <a:spAutoFit/>
          </a:bodyPr>
          <a:lstStyle/>
          <a:p>
            <a:pPr marL="342900" marR="0" lvl="2"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Access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to Medicaid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claims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data</a:t>
            </a:r>
          </a:p>
          <a:p>
            <a:pPr marL="342900" marR="0" lvl="2"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Data can confirm credible allegation of fraud</a:t>
            </a:r>
          </a:p>
          <a:p>
            <a:pPr marL="342900" marR="0" lvl="2"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Assist nurse investigators and auditors in investigations </a:t>
            </a:r>
          </a:p>
          <a:p>
            <a:pPr marL="342900" marR="0" lvl="2"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Have ability to look at data for reported or suspected billing inconsistencies </a:t>
            </a:r>
          </a:p>
          <a:p>
            <a:pPr marL="342900" marR="0" lvl="2"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Pull monthly random samples to check for billing inconsistencies</a:t>
            </a:r>
          </a:p>
          <a:p>
            <a:pPr marL="342900" marR="0" lvl="2"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Data is not a standalone tool for fraud detection, but can identify patterns of fraudulent behavior not otherwise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apparent </a:t>
            </a:r>
          </a:p>
          <a:p>
            <a:pPr marL="800100" lvl="3" indent="-342900" defTabSz="457200">
              <a:spcBef>
                <a:spcPts val="1000"/>
              </a:spcBef>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Together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with other tools, can help identify suspected fraud</a:t>
            </a: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TextBox 8"/>
          <p:cNvSpPr txBox="1"/>
          <p:nvPr/>
        </p:nvSpPr>
        <p:spPr>
          <a:xfrm>
            <a:off x="1879425" y="327540"/>
            <a:ext cx="627971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Data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102805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408" y="310668"/>
            <a:ext cx="9143999" cy="7109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Program </a:t>
            </a:r>
            <a:r>
              <a:rPr kumimoji="0" lang="en-US" sz="3600" b="1" i="0" u="sng" strike="noStrike" kern="1200" cap="none" spc="0" normalizeH="0" baseline="0" noProof="0" dirty="0" smtClean="0">
                <a:ln>
                  <a:noFill/>
                </a:ln>
                <a:solidFill>
                  <a:prstClr val="black"/>
                </a:solidFill>
                <a:effectLst/>
                <a:uLnTx/>
                <a:uFillTx/>
                <a:latin typeface="Trebuchet MS" panose="020B0603020202020204"/>
                <a:ea typeface="+mn-ea"/>
                <a:cs typeface="+mn-cs"/>
              </a:rPr>
              <a:t>Integrity (PI)</a:t>
            </a:r>
            <a:endPar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Medicaid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Program Integrity is a system of reasonable and consistent oversight of the Medicaid program. Program Integrity effectively: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800100" lvl="1" indent="-342900" defTabSz="457200">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Encourages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compliance</a:t>
            </a:r>
          </a:p>
          <a:p>
            <a:pPr marL="800100" lvl="1" indent="-342900" defTabSz="457200">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Maintains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accountability</a:t>
            </a:r>
          </a:p>
          <a:p>
            <a:pPr marL="800100" lvl="1" indent="-342900" defTabSz="457200">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Protects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public funds, both federal and state</a:t>
            </a:r>
          </a:p>
          <a:p>
            <a:pPr marL="800100" lvl="1" indent="-342900" defTabSz="457200">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Supports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awareness and responsibility</a:t>
            </a:r>
          </a:p>
          <a:p>
            <a:pPr marL="800100" lvl="1" indent="-342900" defTabSz="457200">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Ensures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that providers meet participation requirements</a:t>
            </a:r>
          </a:p>
          <a:p>
            <a:pPr marL="800100" lvl="1" indent="-342900" defTabSz="457200">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Ensures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that services are medically necessary</a:t>
            </a:r>
          </a:p>
          <a:p>
            <a:pPr marL="800100" lvl="1" indent="-342900" defTabSz="457200">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Ensures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payments are for the correct amount and for covered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services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The goal of Program Integrity is to reduce and eliminate fraud, waste, and abuse in the Medicaid program. The program integrity function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seeks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to fulfill that goal through prevention, investigations, education, audits, recovery of improper payments, and cooperation with the Medicaid Fraud Control Unit (MFCU</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11826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388" y="332509"/>
            <a:ext cx="9143999" cy="63494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Program Integrity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42 CFR § 455.13 – Methods for identification, investigation and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referral: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 UOIG must </a:t>
            </a:r>
            <a:r>
              <a:rPr kumimoji="0" lang="en-US" sz="1600" b="1" i="1" u="none" strike="noStrike" kern="1200" cap="none" spc="0" normalizeH="0" baseline="0" noProof="0" dirty="0">
                <a:ln>
                  <a:noFill/>
                </a:ln>
                <a:solidFill>
                  <a:prstClr val="black"/>
                </a:solidFill>
                <a:effectLst/>
                <a:uLnTx/>
                <a:uFillTx/>
                <a:latin typeface="Trebuchet MS" panose="020B0603020202020204"/>
                <a:ea typeface="+mn-ea"/>
                <a:cs typeface="+mn-cs"/>
              </a:rPr>
              <a:t>create methods and criteria for identifying suspected fraud </a:t>
            </a:r>
            <a:r>
              <a:rPr kumimoji="0" lang="en-US" sz="1600" b="1" i="1" u="none" strike="noStrike" kern="1200" cap="none" spc="0" normalizeH="0" baseline="0" noProof="0" dirty="0" smtClean="0">
                <a:ln>
                  <a:noFill/>
                </a:ln>
                <a:solidFill>
                  <a:prstClr val="black"/>
                </a:solidFill>
                <a:effectLst/>
                <a:uLnTx/>
                <a:uFillTx/>
                <a:latin typeface="Trebuchet MS" panose="020B0603020202020204"/>
                <a:ea typeface="+mn-ea"/>
                <a:cs typeface="+mn-cs"/>
              </a:rPr>
              <a:t>cases</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42 CFR § 455.14 – Preliminary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Investigation: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 UOIG </a:t>
            </a:r>
            <a:r>
              <a:rPr kumimoji="0" lang="en-US" sz="1600" b="1" i="1" u="none" strike="noStrike" kern="1200" cap="none" spc="0" normalizeH="0" baseline="0" noProof="0" dirty="0">
                <a:ln>
                  <a:noFill/>
                </a:ln>
                <a:solidFill>
                  <a:prstClr val="black"/>
                </a:solidFill>
                <a:effectLst/>
                <a:uLnTx/>
                <a:uFillTx/>
                <a:latin typeface="Trebuchet MS" panose="020B0603020202020204"/>
                <a:ea typeface="+mn-ea"/>
                <a:cs typeface="+mn-cs"/>
              </a:rPr>
              <a:t>investigates all allegations of fraud, waste, or abuse referred to the </a:t>
            </a:r>
            <a:r>
              <a:rPr kumimoji="0" lang="en-US" sz="1600" b="1" i="1" u="none" strike="noStrike" kern="1200" cap="none" spc="0" normalizeH="0" baseline="0" noProof="0" dirty="0" smtClean="0">
                <a:ln>
                  <a:noFill/>
                </a:ln>
                <a:solidFill>
                  <a:prstClr val="black"/>
                </a:solidFill>
                <a:effectLst/>
                <a:uLnTx/>
                <a:uFillTx/>
                <a:latin typeface="Trebuchet MS" panose="020B0603020202020204"/>
                <a:ea typeface="+mn-ea"/>
                <a:cs typeface="+mn-cs"/>
              </a:rPr>
              <a:t>office</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42 CFR § 455.15 – Full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Investigation: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If the preliminary investigation leads the agency to believe that fraud or abuse has occurred, we must </a:t>
            </a:r>
            <a:r>
              <a:rPr kumimoji="0" lang="en-US" sz="1600" b="1" i="1" u="none" strike="noStrike" kern="1200" cap="none" spc="0" normalizeH="0" baseline="0" noProof="0" dirty="0">
                <a:ln>
                  <a:noFill/>
                </a:ln>
                <a:solidFill>
                  <a:prstClr val="black"/>
                </a:solidFill>
                <a:effectLst/>
                <a:uLnTx/>
                <a:uFillTx/>
                <a:latin typeface="Trebuchet MS" panose="020B0603020202020204"/>
                <a:ea typeface="+mn-ea"/>
                <a:cs typeface="+mn-cs"/>
              </a:rPr>
              <a:t>refer the case to the Medicaid Fraud Control Unit (MFCU)</a:t>
            </a: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42 CFR § 455.20 – </a:t>
            </a:r>
            <a:r>
              <a:rPr kumimoji="0" lang="en-US" sz="1600" b="1" i="1" u="none" strike="noStrike" kern="1200" cap="none" spc="0" normalizeH="0" baseline="0" noProof="0" dirty="0">
                <a:ln>
                  <a:noFill/>
                </a:ln>
                <a:solidFill>
                  <a:prstClr val="black"/>
                </a:solidFill>
                <a:effectLst/>
                <a:uLnTx/>
                <a:uFillTx/>
                <a:latin typeface="Trebuchet MS" panose="020B0603020202020204"/>
                <a:ea typeface="+mn-ea"/>
                <a:cs typeface="+mn-cs"/>
              </a:rPr>
              <a:t>Beneficiary </a:t>
            </a:r>
            <a:r>
              <a:rPr kumimoji="0" lang="en-US" sz="1600" b="1" i="1" u="none" strike="noStrike" kern="1200" cap="none" spc="0" normalizeH="0" baseline="0" noProof="0" dirty="0" smtClean="0">
                <a:ln>
                  <a:noFill/>
                </a:ln>
                <a:solidFill>
                  <a:prstClr val="black"/>
                </a:solidFill>
                <a:effectLst/>
                <a:uLnTx/>
                <a:uFillTx/>
                <a:latin typeface="Trebuchet MS" panose="020B0603020202020204"/>
                <a:ea typeface="+mn-ea"/>
                <a:cs typeface="+mn-cs"/>
              </a:rPr>
              <a:t>Verification:</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 UOIG fields referrals from recipients who received an EOMB from Utah Medicaid, but are concerned that they did not receive the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services </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2" indent="-285750" algn="l" defTabSz="4572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42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CFR § 455.21 – Cooperation with State Medicaid Fraud Control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Unit: </a:t>
            </a:r>
            <a:r>
              <a:rPr kumimoji="0" lang="en-US" sz="1600" b="1" i="1" u="none" strike="noStrike" kern="1200" cap="none" spc="0" normalizeH="0" baseline="0" noProof="0" dirty="0">
                <a:ln>
                  <a:noFill/>
                </a:ln>
                <a:solidFill>
                  <a:prstClr val="black"/>
                </a:solidFill>
                <a:effectLst/>
                <a:uLnTx/>
                <a:uFillTx/>
                <a:latin typeface="Trebuchet MS" panose="020B0603020202020204"/>
                <a:ea typeface="+mn-ea"/>
                <a:cs typeface="+mn-cs"/>
              </a:rPr>
              <a:t>The UOIG must </a:t>
            </a:r>
            <a:r>
              <a:rPr kumimoji="0" lang="en-US" sz="1600" b="1" i="1" u="none" strike="noStrike" kern="1200" cap="none" spc="0" normalizeH="0" baseline="0" noProof="0" dirty="0" smtClean="0">
                <a:ln>
                  <a:noFill/>
                </a:ln>
                <a:solidFill>
                  <a:prstClr val="black"/>
                </a:solidFill>
                <a:effectLst/>
                <a:uLnTx/>
                <a:uFillTx/>
                <a:latin typeface="Trebuchet MS" panose="020B0603020202020204"/>
                <a:ea typeface="+mn-ea"/>
                <a:cs typeface="+mn-cs"/>
              </a:rPr>
              <a:t>refer</a:t>
            </a:r>
            <a:r>
              <a:rPr kumimoji="0" lang="en-US" sz="1600" b="1" i="1" u="none" strike="noStrike" kern="1200" cap="none" spc="0" normalizeH="0" noProof="0" dirty="0" smtClean="0">
                <a:ln>
                  <a:noFill/>
                </a:ln>
                <a:solidFill>
                  <a:prstClr val="black"/>
                </a:solidFill>
                <a:effectLst/>
                <a:uLnTx/>
                <a:uFillTx/>
                <a:latin typeface="Trebuchet MS" panose="020B0603020202020204"/>
                <a:ea typeface="+mn-ea"/>
                <a:cs typeface="+mn-cs"/>
              </a:rPr>
              <a:t> </a:t>
            </a:r>
            <a:r>
              <a:rPr kumimoji="0" lang="en-US" sz="1600" b="1" i="1" u="none" strike="noStrike" kern="1200" cap="none" spc="0" normalizeH="0" baseline="0" noProof="0" dirty="0" smtClean="0">
                <a:ln>
                  <a:noFill/>
                </a:ln>
                <a:solidFill>
                  <a:prstClr val="black"/>
                </a:solidFill>
                <a:effectLst/>
                <a:uLnTx/>
                <a:uFillTx/>
                <a:latin typeface="Trebuchet MS" panose="020B0603020202020204"/>
                <a:ea typeface="+mn-ea"/>
                <a:cs typeface="+mn-cs"/>
              </a:rPr>
              <a:t>all suspected </a:t>
            </a:r>
            <a:r>
              <a:rPr kumimoji="0" lang="en-US" sz="1600" b="1" i="1" u="none" strike="noStrike" kern="1200" cap="none" spc="0" normalizeH="0" baseline="0" noProof="0" dirty="0">
                <a:ln>
                  <a:noFill/>
                </a:ln>
                <a:solidFill>
                  <a:prstClr val="black"/>
                </a:solidFill>
                <a:effectLst/>
                <a:uLnTx/>
                <a:uFillTx/>
                <a:latin typeface="Trebuchet MS" panose="020B0603020202020204"/>
                <a:ea typeface="+mn-ea"/>
                <a:cs typeface="+mn-cs"/>
              </a:rPr>
              <a:t>cases of provider fraud to the </a:t>
            </a:r>
            <a:r>
              <a:rPr kumimoji="0" lang="en-US" sz="1600" b="1" i="1" u="none" strike="noStrike" kern="1200" cap="none" spc="0" normalizeH="0" baseline="0" noProof="0" dirty="0" smtClean="0">
                <a:ln>
                  <a:noFill/>
                </a:ln>
                <a:solidFill>
                  <a:prstClr val="black"/>
                </a:solidFill>
                <a:effectLst/>
                <a:uLnTx/>
                <a:uFillTx/>
                <a:latin typeface="Trebuchet MS" panose="020B0603020202020204"/>
                <a:ea typeface="+mn-ea"/>
                <a:cs typeface="+mn-cs"/>
              </a:rPr>
              <a:t>MFCU</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42 CFR § 455.23 – Suspension of payments in cases of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fraud: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 UOIG must </a:t>
            </a:r>
            <a:r>
              <a:rPr kumimoji="0" lang="en-US" sz="1600" b="1" i="1" u="none" strike="noStrike" kern="1200" cap="none" spc="0" normalizeH="0" baseline="0" noProof="0" dirty="0">
                <a:ln>
                  <a:noFill/>
                </a:ln>
                <a:solidFill>
                  <a:prstClr val="black"/>
                </a:solidFill>
                <a:effectLst/>
                <a:uLnTx/>
                <a:uFillTx/>
                <a:latin typeface="Trebuchet MS" panose="020B0603020202020204"/>
                <a:ea typeface="+mn-ea"/>
                <a:cs typeface="+mn-cs"/>
              </a:rPr>
              <a:t>suspend all Medicaid payments to a provider after the agency determines there is a credible allegation of fraud</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for which an investigation is pending, unless the agency has good cause to not suspend payments or to suspend payment only in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part</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42 CFR § 456.23 – Post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payment review process: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 UOIG must </a:t>
            </a:r>
            <a:r>
              <a:rPr kumimoji="0" lang="en-US" sz="1600" b="1" i="1" u="none" strike="noStrike" kern="1200" cap="none" spc="0" normalizeH="0" baseline="0" noProof="0" dirty="0">
                <a:ln>
                  <a:noFill/>
                </a:ln>
                <a:solidFill>
                  <a:prstClr val="black"/>
                </a:solidFill>
                <a:effectLst/>
                <a:uLnTx/>
                <a:uFillTx/>
                <a:latin typeface="Trebuchet MS" panose="020B0603020202020204"/>
                <a:ea typeface="+mn-ea"/>
                <a:cs typeface="+mn-cs"/>
              </a:rPr>
              <a:t>develop and review beneficiary utilization profiles, provider service profiles, and exceptions criteria</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This allows us to correct </a:t>
            </a:r>
            <a:r>
              <a:rPr kumimoji="0" lang="en-US" sz="1600" b="0" i="0" u="none" strike="noStrike" kern="1200" cap="none" spc="0" normalizeH="0" baseline="0" noProof="0" dirty="0" err="1">
                <a:ln>
                  <a:noFill/>
                </a:ln>
                <a:solidFill>
                  <a:prstClr val="black"/>
                </a:solidFill>
                <a:effectLst/>
                <a:uLnTx/>
                <a:uFillTx/>
                <a:latin typeface="Trebuchet MS" panose="020B0603020202020204"/>
                <a:ea typeface="+mn-ea"/>
                <a:cs typeface="+mn-cs"/>
              </a:rPr>
              <a:t>misutilization</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practices of beneficiaries and </a:t>
            </a: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providers. </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161346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09" y="436291"/>
            <a:ext cx="9143999"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Special Investigations Unit (SIU</a:t>
            </a:r>
            <a:r>
              <a:rPr kumimoji="0" lang="en-US" sz="3600" b="1" i="0" u="sng" strike="noStrike" kern="1200" cap="none" spc="0" normalizeH="0" baseline="0" noProof="0" dirty="0" smtClean="0">
                <a:ln>
                  <a:noFill/>
                </a:ln>
                <a:solidFill>
                  <a:prstClr val="black"/>
                </a:solidFill>
                <a:effectLst/>
                <a:uLnTx/>
                <a:uFillTx/>
                <a:latin typeface="Trebuchet MS" panose="020B0603020202020204"/>
                <a:ea typeface="+mn-ea"/>
                <a:cs typeface="+mn-cs"/>
              </a:rPr>
              <a:t>)</a:t>
            </a:r>
            <a:endParaRPr kumimoji="0" lang="en-US" sz="2000" b="1"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Intake of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complaints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Conducts preliminary reviews to verify complaints</a:t>
            </a: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Makes referrals to other entities and makes termination recommendations</a:t>
            </a: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Performs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comprehensive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reviews on providers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Conducts site visits</a:t>
            </a: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E</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ducates providers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Participates in OIG-initiated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focused reviews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and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special projects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862653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087" y="505236"/>
            <a:ext cx="8628611" cy="31085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Trebuchet MS" panose="020B0603020202020204"/>
                <a:ea typeface="+mn-ea"/>
                <a:cs typeface="+mn-cs"/>
              </a:rPr>
              <a:t>Policy</a:t>
            </a:r>
            <a:endPar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2000" b="1" u="sng" dirty="0">
              <a:solidFill>
                <a:prstClr val="black"/>
              </a:solidFill>
              <a:latin typeface="Trebuchet MS" panose="020B0603020202020204"/>
            </a:endParaRPr>
          </a:p>
          <a:p>
            <a:pPr marL="0" marR="0" lvl="2"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prstClr val="black"/>
                </a:solidFill>
                <a:effectLst/>
                <a:uLnTx/>
                <a:uFillTx/>
                <a:latin typeface="Trebuchet MS" panose="020B0603020202020204"/>
                <a:ea typeface="+mn-ea"/>
                <a:cs typeface="+mn-cs"/>
              </a:rPr>
              <a:t>Policy </a:t>
            </a:r>
            <a:r>
              <a:rPr kumimoji="0" lang="en-US" sz="2000" b="1" i="0" u="sng" strike="noStrike" kern="1200" cap="none" spc="0" normalizeH="0" baseline="0" noProof="0" dirty="0">
                <a:ln>
                  <a:noFill/>
                </a:ln>
                <a:solidFill>
                  <a:prstClr val="black"/>
                </a:solidFill>
                <a:effectLst/>
                <a:uLnTx/>
                <a:uFillTx/>
                <a:latin typeface="Trebuchet MS" panose="020B0603020202020204"/>
                <a:ea typeface="+mn-ea"/>
                <a:cs typeface="+mn-cs"/>
              </a:rPr>
              <a:t>Reviews</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Required by Utah OIG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Statute</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Review and advise on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policy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questions for audits and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investigations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Conduct reviews of draft Medicaid policies prior to publication:</a:t>
            </a:r>
          </a:p>
          <a:p>
            <a:pPr marL="800100" marR="0" lvl="3"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MIBs, Provider Manuals, Rules and State Plan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Amendments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00100" marR="0" lvl="3"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Identify potential conflicts or concerns in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policy</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541496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52831"/>
            <a:ext cx="8980025" cy="43396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Trebuchet MS" panose="020B0603020202020204"/>
                <a:ea typeface="+mn-ea"/>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1" u="sng" dirty="0" smtClean="0">
              <a:solidFill>
                <a:prstClr val="black"/>
              </a:solidFill>
              <a:latin typeface="Trebuchet MS" panose="020B060302020202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1" u="sng" dirty="0">
              <a:solidFill>
                <a:prstClr val="black"/>
              </a:solidFill>
              <a:latin typeface="Trebuchet MS" panose="020B0603020202020204"/>
            </a:endParaRPr>
          </a:p>
          <a:p>
            <a:pPr marL="0" marR="0" lvl="2"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prstClr val="black"/>
                </a:solidFill>
                <a:effectLst/>
                <a:uLnTx/>
                <a:uFillTx/>
                <a:latin typeface="Trebuchet MS" panose="020B0603020202020204"/>
                <a:ea typeface="+mn-ea"/>
                <a:cs typeface="+mn-cs"/>
              </a:rPr>
              <a:t>Provider </a:t>
            </a:r>
            <a:r>
              <a:rPr kumimoji="0" lang="en-US" sz="2000" b="1" i="0" u="sng" strike="noStrike" kern="1200" cap="none" spc="0" normalizeH="0" baseline="0" noProof="0" dirty="0">
                <a:ln>
                  <a:noFill/>
                </a:ln>
                <a:solidFill>
                  <a:prstClr val="black"/>
                </a:solidFill>
                <a:effectLst/>
                <a:uLnTx/>
                <a:uFillTx/>
                <a:latin typeface="Trebuchet MS" panose="020B0603020202020204"/>
                <a:ea typeface="+mn-ea"/>
                <a:cs typeface="+mn-cs"/>
              </a:rPr>
              <a:t>Training</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strike="noStrike" kern="1200" cap="none" spc="0" normalizeH="0" baseline="0" noProof="0" dirty="0">
                <a:ln>
                  <a:noFill/>
                </a:ln>
                <a:solidFill>
                  <a:prstClr val="black"/>
                </a:solidFill>
                <a:effectLst/>
                <a:uLnTx/>
                <a:uFillTx/>
                <a:latin typeface="Trebuchet MS" panose="020B0603020202020204"/>
                <a:ea typeface="+mn-ea"/>
                <a:cs typeface="+mn-cs"/>
              </a:rPr>
              <a:t>Partnership Building</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800100" marR="0" lvl="3"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Improve the program for the providers and recipients – protecting taxpayer resources through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efficiencies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Share policy recommendations and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changes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Information sharing about current oversight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trends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Develop audit, policy and investigation leads and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contacts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a:r>
            <a:b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b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Utah OIG can participate in training, seminars and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conferences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92618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b="1" dirty="0" smtClean="0"/>
              <a:t>Grievances, Appeals and Hearings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42603"/>
            <a:ext cx="10773181" cy="5235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cs typeface="Times New Roman" panose="02020603050405020304" pitchFamily="18" charset="0"/>
              </a:rPr>
              <a:t>MCEs are required by federal regulations to have a Grievance and Appeals </a:t>
            </a:r>
            <a:r>
              <a:rPr lang="en-US" sz="1800" dirty="0" smtClean="0">
                <a:cs typeface="Times New Roman" panose="02020603050405020304" pitchFamily="18" charset="0"/>
              </a:rPr>
              <a:t>System.</a:t>
            </a:r>
            <a:endParaRPr lang="en-US" sz="1800" dirty="0">
              <a:cs typeface="Times New Roman" panose="02020603050405020304" pitchFamily="18" charset="0"/>
            </a:endParaRPr>
          </a:p>
          <a:p>
            <a:pPr marL="0" indent="0">
              <a:lnSpc>
                <a:spcPct val="110000"/>
              </a:lnSpc>
              <a:buNone/>
            </a:pPr>
            <a:r>
              <a:rPr lang="en-US" sz="1800" b="1" u="sng" dirty="0">
                <a:cs typeface="Times New Roman" panose="02020603050405020304" pitchFamily="18" charset="0"/>
              </a:rPr>
              <a:t>Appeals of Adverse Benefit Determinations</a:t>
            </a:r>
            <a:r>
              <a:rPr lang="en-US" sz="1800" b="1" dirty="0">
                <a:cs typeface="Times New Roman" panose="02020603050405020304" pitchFamily="18" charset="0"/>
              </a:rPr>
              <a:t>:  </a:t>
            </a:r>
            <a:r>
              <a:rPr lang="en-US" sz="1800" dirty="0">
                <a:cs typeface="Times New Roman" panose="02020603050405020304" pitchFamily="18" charset="0"/>
              </a:rPr>
              <a:t>An appeal is a review by an MCE of an adverse benefit determination (ABD).   ABDs include, but are not limited </a:t>
            </a:r>
            <a:r>
              <a:rPr lang="en-US" sz="1800" dirty="0" smtClean="0">
                <a:cs typeface="Times New Roman" panose="02020603050405020304" pitchFamily="18" charset="0"/>
              </a:rPr>
              <a:t>to MCE’s </a:t>
            </a:r>
            <a:r>
              <a:rPr lang="en-US" sz="1800" dirty="0">
                <a:cs typeface="Times New Roman" panose="02020603050405020304" pitchFamily="18" charset="0"/>
              </a:rPr>
              <a:t>denying payment in whole or part, denying or limiting authorization of a requested service, </a:t>
            </a:r>
            <a:r>
              <a:rPr lang="en-US" sz="1800" dirty="0" smtClean="0">
                <a:cs typeface="Times New Roman" panose="02020603050405020304" pitchFamily="18" charset="0"/>
              </a:rPr>
              <a:t>etc</a:t>
            </a:r>
            <a:r>
              <a:rPr lang="en-US" sz="1800" dirty="0">
                <a:cs typeface="Times New Roman" panose="02020603050405020304" pitchFamily="18" charset="0"/>
              </a:rPr>
              <a:t>.</a:t>
            </a:r>
            <a:r>
              <a:rPr lang="en-US" sz="1800" dirty="0" smtClean="0">
                <a:cs typeface="Times New Roman" panose="02020603050405020304" pitchFamily="18" charset="0"/>
              </a:rPr>
              <a:t> </a:t>
            </a:r>
            <a:endParaRPr lang="en-US" sz="1800" dirty="0">
              <a:cs typeface="Times New Roman" panose="02020603050405020304" pitchFamily="18" charset="0"/>
            </a:endParaRPr>
          </a:p>
          <a:p>
            <a:pPr>
              <a:lnSpc>
                <a:spcPct val="110000"/>
              </a:lnSpc>
            </a:pPr>
            <a:r>
              <a:rPr lang="en-US" sz="1800" dirty="0">
                <a:cs typeface="Times New Roman" panose="02020603050405020304" pitchFamily="18" charset="0"/>
              </a:rPr>
              <a:t>If an MCE makes an ABD, the MCE must send notice of the ADB explaining how to request an appeal of the ABD.  An appeal request must be filed with the MCE within 60 calendar days from the date on the notice of the </a:t>
            </a:r>
            <a:r>
              <a:rPr lang="en-US" sz="1800" dirty="0" smtClean="0">
                <a:cs typeface="Times New Roman" panose="02020603050405020304" pitchFamily="18" charset="0"/>
              </a:rPr>
              <a:t>ABD.</a:t>
            </a:r>
            <a:endParaRPr lang="en-US" sz="1800" dirty="0">
              <a:cs typeface="Times New Roman" panose="02020603050405020304" pitchFamily="18" charset="0"/>
            </a:endParaRPr>
          </a:p>
          <a:p>
            <a:pPr>
              <a:lnSpc>
                <a:spcPct val="110000"/>
              </a:lnSpc>
            </a:pPr>
            <a:r>
              <a:rPr lang="en-US" sz="1800" dirty="0">
                <a:cs typeface="Times New Roman" panose="02020603050405020304" pitchFamily="18" charset="0"/>
              </a:rPr>
              <a:t>If the MCE’s appeal decision is adverse, a State fair hearing with the Medicaid Agency may be requested.  A hearing must be requested within 120 calendar days from the date of the MCE’s notice of ABD </a:t>
            </a:r>
            <a:r>
              <a:rPr lang="en-US" sz="1800" dirty="0" smtClean="0">
                <a:cs typeface="Times New Roman" panose="02020603050405020304" pitchFamily="18" charset="0"/>
              </a:rPr>
              <a:t>resolution.</a:t>
            </a:r>
            <a:endParaRPr lang="en-US" sz="1800" dirty="0">
              <a:cs typeface="Times New Roman" panose="02020603050405020304" pitchFamily="18" charset="0"/>
            </a:endParaRPr>
          </a:p>
          <a:p>
            <a:pPr marL="0" indent="0">
              <a:lnSpc>
                <a:spcPct val="110000"/>
              </a:lnSpc>
              <a:buNone/>
            </a:pPr>
            <a:r>
              <a:rPr lang="en-US" sz="1800" b="1" u="sng" dirty="0">
                <a:cs typeface="Times New Roman" panose="02020603050405020304" pitchFamily="18" charset="0"/>
              </a:rPr>
              <a:t>Grievances</a:t>
            </a:r>
            <a:r>
              <a:rPr lang="en-US" sz="1800" b="1" dirty="0">
                <a:cs typeface="Times New Roman" panose="02020603050405020304" pitchFamily="18" charset="0"/>
              </a:rPr>
              <a:t>:  </a:t>
            </a:r>
            <a:r>
              <a:rPr lang="en-US" sz="1800" dirty="0">
                <a:cs typeface="Times New Roman" panose="02020603050405020304" pitchFamily="18" charset="0"/>
              </a:rPr>
              <a:t>A grievance is an expression of dissatisfaction about any matter other than an ABD.  Grievances may include, but are not limited </a:t>
            </a:r>
            <a:r>
              <a:rPr lang="en-US" sz="1800" dirty="0" smtClean="0">
                <a:cs typeface="Times New Roman" panose="02020603050405020304" pitchFamily="18" charset="0"/>
              </a:rPr>
              <a:t>to </a:t>
            </a:r>
            <a:r>
              <a:rPr lang="en-US" sz="1800" dirty="0">
                <a:cs typeface="Times New Roman" panose="02020603050405020304" pitchFamily="18" charset="0"/>
              </a:rPr>
              <a:t>the quality of care or services provided by the MCE, rudeness of MCE providers or employees, failure to respect Medicaid </a:t>
            </a:r>
            <a:r>
              <a:rPr lang="en-US" sz="1800" dirty="0" smtClean="0">
                <a:cs typeface="Times New Roman" panose="02020603050405020304" pitchFamily="18" charset="0"/>
              </a:rPr>
              <a:t>member’s </a:t>
            </a:r>
            <a:r>
              <a:rPr lang="en-US" sz="1800" dirty="0">
                <a:cs typeface="Times New Roman" panose="02020603050405020304" pitchFamily="18" charset="0"/>
              </a:rPr>
              <a:t>rights, </a:t>
            </a:r>
            <a:r>
              <a:rPr lang="en-US" sz="1800" dirty="0" smtClean="0">
                <a:cs typeface="Times New Roman" panose="02020603050405020304" pitchFamily="18" charset="0"/>
              </a:rPr>
              <a:t>etc. </a:t>
            </a:r>
            <a:endParaRPr lang="en-US" sz="1800" dirty="0">
              <a:cs typeface="Times New Roman" panose="02020603050405020304" pitchFamily="18" charset="0"/>
            </a:endParaRPr>
          </a:p>
          <a:p>
            <a:pPr>
              <a:lnSpc>
                <a:spcPct val="110000"/>
              </a:lnSpc>
            </a:pPr>
            <a:r>
              <a:rPr lang="en-US" sz="1800" dirty="0">
                <a:cs typeface="Times New Roman" panose="02020603050405020304" pitchFamily="18" charset="0"/>
              </a:rPr>
              <a:t>Grievances may be filed with the MCE at any time.  MCEs must address the grievance within 90 calendar days from the date the MCE receives the </a:t>
            </a:r>
            <a:r>
              <a:rPr lang="en-US" sz="1800" dirty="0" smtClean="0">
                <a:cs typeface="Times New Roman" panose="02020603050405020304" pitchFamily="18" charset="0"/>
              </a:rPr>
              <a:t>grievance</a:t>
            </a:r>
            <a:r>
              <a:rPr lang="en-US" sz="2000" dirty="0">
                <a:cs typeface="Times New Roman" panose="02020603050405020304" pitchFamily="18" charset="0"/>
              </a:rPr>
              <a:t>.</a:t>
            </a:r>
            <a:endParaRPr lang="en-US" sz="1800" dirty="0">
              <a:cs typeface="Times New Roman" panose="02020603050405020304" pitchFamily="18" charset="0"/>
            </a:endParaRPr>
          </a:p>
        </p:txBody>
      </p:sp>
    </p:spTree>
    <p:extLst>
      <p:ext uri="{BB962C8B-B14F-4D97-AF65-F5344CB8AC3E}">
        <p14:creationId xmlns:p14="http://schemas.microsoft.com/office/powerpoint/2010/main" val="294550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816" y="590157"/>
            <a:ext cx="9143999" cy="58169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Reporting to the Utah OIG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SUSPECTED FRAUD, WASTE OR ABUSE MAY BE</a:t>
            </a: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REPORTED TO THE UTAH OFFICE OF INSPECTOR</a:t>
            </a: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GENERAL. REPORTS CAN COME FROM ANYBODY AND</a:t>
            </a: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CAN BE ANONYMOUS. PLEASE CALL THE UTAH OIG</a:t>
            </a: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HOTLINE:</a:t>
            </a:r>
          </a:p>
          <a:p>
            <a:pPr marL="0" marR="0" lvl="2"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panose="020B0603020202020204"/>
                <a:ea typeface="+mn-ea"/>
                <a:cs typeface="+mn-cs"/>
              </a:rPr>
              <a:t>(855</a:t>
            </a:r>
            <a:r>
              <a:rPr kumimoji="0" lang="en-US" sz="4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403-7283</a:t>
            </a:r>
            <a:endParaRPr kumimoji="0" lang="en-US" sz="4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OR COMPLETE A REFERRAL ON THE UTAH OIG WEBSITE:</a:t>
            </a:r>
          </a:p>
          <a:p>
            <a:pPr marL="0" marR="0" lvl="2"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3"/>
              </a:rPr>
              <a:t>https://oig.utah.gov/</a:t>
            </a:r>
            <a:r>
              <a:rPr kumimoji="0" lang="en-US" sz="3600" b="0" i="0"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35823886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0748" y="1229776"/>
            <a:ext cx="6436536" cy="4324104"/>
          </a:xfrm>
          <a:prstGeom prst="rect">
            <a:avLst/>
          </a:prstGeom>
        </p:spPr>
      </p:pic>
    </p:spTree>
    <p:extLst>
      <p:ext uri="{BB962C8B-B14F-4D97-AF65-F5344CB8AC3E}">
        <p14:creationId xmlns:p14="http://schemas.microsoft.com/office/powerpoint/2010/main" val="26757887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5756" y="288393"/>
            <a:ext cx="7391400" cy="799130"/>
          </a:xfrm>
          <a:prstGeom prst="rect">
            <a:avLst/>
          </a:prstGeom>
          <a:noFill/>
        </p:spPr>
        <p:txBody>
          <a:bodyPr wrap="square" rtlCol="0">
            <a:spAutoFit/>
          </a:bodyPr>
          <a:lstStyle/>
          <a:p>
            <a:pPr marL="0" marR="0" lvl="0" indent="0" algn="ctr" defTabSz="457200" rtl="0" eaLnBrk="1" fontAlgn="auto" latinLnBrk="0" hangingPunct="1">
              <a:lnSpc>
                <a:spcPts val="58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outerShdw blurRad="63500" dist="38100" dir="5400000" algn="t" rotWithShape="0">
                    <a:prstClr val="black">
                      <a:alpha val="25000"/>
                    </a:prstClr>
                  </a:outerShdw>
                </a:effectLst>
                <a:uLnTx/>
                <a:uFillTx/>
                <a:latin typeface="Trebuchet MS" panose="020B0603020202020204"/>
                <a:ea typeface="+mn-ea"/>
                <a:cs typeface="+mn-cs"/>
              </a:rPr>
              <a:t>UOIG Contacts</a:t>
            </a:r>
            <a:endParaRPr kumimoji="0" lang="en-US" sz="4400" b="1" i="0" u="none" strike="noStrike" kern="1200" cap="none" spc="0" normalizeH="0" baseline="0" noProof="0" dirty="0">
              <a:ln>
                <a:noFill/>
              </a:ln>
              <a:solidFill>
                <a:prstClr val="black"/>
              </a:solidFill>
              <a:effectLst>
                <a:outerShdw blurRad="63500" dist="38100" dir="5400000" algn="t" rotWithShape="0">
                  <a:prstClr val="black">
                    <a:alpha val="25000"/>
                  </a:prstClr>
                </a:outerShdw>
              </a:effectLst>
              <a:uLnTx/>
              <a:uFillTx/>
              <a:latin typeface="Trebuchet MS" panose="020B0603020202020204"/>
              <a:ea typeface="+mn-ea"/>
              <a:cs typeface="+mn-cs"/>
            </a:endParaRPr>
          </a:p>
        </p:txBody>
      </p:sp>
      <p:sp>
        <p:nvSpPr>
          <p:cNvPr id="5" name="TextBox 1"/>
          <p:cNvSpPr txBox="1">
            <a:spLocks noChangeArrowheads="1"/>
          </p:cNvSpPr>
          <p:nvPr/>
        </p:nvSpPr>
        <p:spPr bwMode="auto">
          <a:xfrm>
            <a:off x="1549942" y="3485578"/>
            <a:ext cx="3733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ＭＳ Ｐゴシック" charset="-128"/>
                <a:cs typeface="+mn-cs"/>
              </a:rPr>
              <a:t>Nate Johansen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rPr>
              <a:t>Deputy Inspector General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ＭＳ Ｐゴシック" charset="-128"/>
                <a:cs typeface="+mn-cs"/>
                <a:hlinkClick r:id="rId3"/>
              </a:rPr>
              <a:t>nmjohansen@utah.gov</a:t>
            </a: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ＭＳ Ｐゴシック" charset="-128"/>
                <a:cs typeface="+mn-cs"/>
              </a:rPr>
              <a:t> </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endParaRPr>
          </a:p>
        </p:txBody>
      </p:sp>
      <p:sp>
        <p:nvSpPr>
          <p:cNvPr id="9" name="TextBox 1"/>
          <p:cNvSpPr txBox="1">
            <a:spLocks noChangeArrowheads="1"/>
          </p:cNvSpPr>
          <p:nvPr/>
        </p:nvSpPr>
        <p:spPr bwMode="auto">
          <a:xfrm>
            <a:off x="1549942" y="1778719"/>
            <a:ext cx="32692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rPr>
              <a:t>Gene 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ＭＳ Ｐゴシック" charset="-128"/>
                <a:cs typeface="+mn-cs"/>
              </a:rPr>
              <a:t>Cottrell</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rPr>
              <a:t>Inspector General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ＭＳ Ｐゴシック" charset="-128"/>
                <a:cs typeface="+mn-cs"/>
                <a:hlinkClick r:id="rId4"/>
              </a:rPr>
              <a:t>gcottrell@utah.gov</a:t>
            </a: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ＭＳ Ｐゴシック" charset="-128"/>
                <a:cs typeface="+mn-cs"/>
              </a:rPr>
              <a:t> </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ＭＳ Ｐゴシック" charset="-128"/>
              <a:cs typeface="+mn-cs"/>
            </a:endParaRPr>
          </a:p>
        </p:txBody>
      </p:sp>
      <p:sp>
        <p:nvSpPr>
          <p:cNvPr id="3" name="Rectangle 2"/>
          <p:cNvSpPr/>
          <p:nvPr/>
        </p:nvSpPr>
        <p:spPr>
          <a:xfrm>
            <a:off x="5984588" y="1355705"/>
            <a:ext cx="3197524"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Andrew Hill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Program Integrity Manager</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mn-ea"/>
                <a:cs typeface="+mn-cs"/>
                <a:hlinkClick r:id="rId5"/>
              </a:rPr>
              <a:t>andrewhill@utah.gov</a:t>
            </a: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Rectangle 3"/>
          <p:cNvSpPr/>
          <p:nvPr/>
        </p:nvSpPr>
        <p:spPr>
          <a:xfrm>
            <a:off x="5984587" y="4674308"/>
            <a:ext cx="3197525"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Neil Erickson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Audit Manager</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mn-ea"/>
                <a:cs typeface="+mn-cs"/>
                <a:hlinkClick r:id="rId6"/>
              </a:rPr>
              <a:t>neilerickson@utah.gov</a:t>
            </a: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Rectangle 9"/>
          <p:cNvSpPr/>
          <p:nvPr/>
        </p:nvSpPr>
        <p:spPr>
          <a:xfrm>
            <a:off x="5984588" y="2977746"/>
            <a:ext cx="3197525"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John Slade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Special Investigations Manager</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mn-ea"/>
                <a:cs typeface="+mn-cs"/>
                <a:hlinkClick r:id="rId6"/>
              </a:rPr>
              <a:t>jslade@utah.gov</a:t>
            </a: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33055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b="1" dirty="0" smtClean="0"/>
              <a:t>Patient Eligibility Lookup Tool</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12" name="Picture 11"/>
          <p:cNvPicPr/>
          <p:nvPr/>
        </p:nvPicPr>
        <p:blipFill rotWithShape="1">
          <a:blip r:embed="rId10"/>
          <a:srcRect l="58750" t="4530" r="804" b="68079"/>
          <a:stretch/>
        </p:blipFill>
        <p:spPr bwMode="auto">
          <a:xfrm>
            <a:off x="1703968" y="1839120"/>
            <a:ext cx="8912719" cy="4892289"/>
          </a:xfrm>
          <a:prstGeom prst="rect">
            <a:avLst/>
          </a:prstGeom>
          <a:ln>
            <a:noFill/>
          </a:ln>
          <a:extLst>
            <a:ext uri="{53640926-AAD7-44D8-BBD7-CCE9431645EC}">
              <a14:shadowObscured xmlns:a14="http://schemas.microsoft.com/office/drawing/2010/main"/>
            </a:ext>
          </a:extLst>
        </p:spPr>
      </p:pic>
      <p:sp>
        <p:nvSpPr>
          <p:cNvPr id="8" name="Oval 7"/>
          <p:cNvSpPr/>
          <p:nvPr>
            <p:custDataLst>
              <p:tags r:id="rId5"/>
            </p:custDataLst>
          </p:nvPr>
        </p:nvSpPr>
        <p:spPr bwMode="auto">
          <a:xfrm>
            <a:off x="4862029" y="2532987"/>
            <a:ext cx="1796466" cy="304800"/>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3" name="TextBox 2"/>
          <p:cNvSpPr txBox="1"/>
          <p:nvPr/>
        </p:nvSpPr>
        <p:spPr>
          <a:xfrm>
            <a:off x="232757" y="2136370"/>
            <a:ext cx="1557653" cy="923330"/>
          </a:xfrm>
          <a:prstGeom prst="rect">
            <a:avLst/>
          </a:prstGeom>
          <a:noFill/>
        </p:spPr>
        <p:txBody>
          <a:bodyPr wrap="square" rtlCol="0">
            <a:spAutoFit/>
          </a:bodyPr>
          <a:lstStyle/>
          <a:p>
            <a:r>
              <a:rPr lang="en-US" b="1" dirty="0" smtClean="0">
                <a:solidFill>
                  <a:schemeClr val="accent2">
                    <a:lumMod val="75000"/>
                  </a:schemeClr>
                </a:solidFill>
              </a:rPr>
              <a:t>Need Utah ID to access the tool</a:t>
            </a:r>
            <a:endParaRPr lang="en-US"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4067487959"/>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Eligibility </a:t>
            </a:r>
            <a:r>
              <a:rPr lang="en-US" b="1" dirty="0" smtClean="0"/>
              <a:t>Lookup </a:t>
            </a:r>
            <a:r>
              <a:rPr lang="en-US" b="1" dirty="0"/>
              <a:t>Tool</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353457" y="1858893"/>
            <a:ext cx="10729512" cy="4861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7" name="Rectangle 16"/>
          <p:cNvSpPr/>
          <p:nvPr/>
        </p:nvSpPr>
        <p:spPr>
          <a:xfrm>
            <a:off x="673443" y="2002786"/>
            <a:ext cx="5066345" cy="4154984"/>
          </a:xfrm>
          <a:prstGeom prst="rect">
            <a:avLst/>
          </a:prstGeom>
        </p:spPr>
        <p:txBody>
          <a:bodyPr wrap="square">
            <a:spAutoFit/>
          </a:bodyPr>
          <a:lstStyle/>
          <a:p>
            <a:pPr marL="285750" indent="-285750">
              <a:buFont typeface="Arial" panose="020B0604020202020204" pitchFamily="34" charset="0"/>
              <a:buChar char="•"/>
            </a:pPr>
            <a:r>
              <a:rPr lang="en-US" sz="2200" dirty="0"/>
              <a:t>To submit an eligibility inquiry on a specific member, enter your Provider ID, date of service and a combination of the following search criteria</a:t>
            </a:r>
            <a:r>
              <a:rPr lang="en-US" sz="2200" dirty="0" smtClean="0"/>
              <a:t>:</a:t>
            </a:r>
            <a:endParaRPr lang="en-US" sz="2200" dirty="0"/>
          </a:p>
          <a:p>
            <a:pPr marL="742950" lvl="1" indent="-285750">
              <a:buFontTx/>
              <a:buChar char="-"/>
            </a:pPr>
            <a:r>
              <a:rPr lang="en-US" sz="2200" dirty="0"/>
              <a:t>One value from the ‘Unique  Identifiers’ column, and two values from the ‘Demographics’ column </a:t>
            </a:r>
          </a:p>
          <a:p>
            <a:pPr algn="ctr"/>
            <a:r>
              <a:rPr lang="en-US" sz="2200" dirty="0" smtClean="0"/>
              <a:t>OR</a:t>
            </a:r>
            <a:endParaRPr lang="en-US" sz="2200" dirty="0"/>
          </a:p>
          <a:p>
            <a:pPr marL="742950" lvl="1" indent="-285750">
              <a:buFontTx/>
              <a:buChar char="-"/>
            </a:pPr>
            <a:r>
              <a:rPr lang="en-US" sz="2200" dirty="0" smtClean="0"/>
              <a:t>All </a:t>
            </a:r>
            <a:r>
              <a:rPr lang="en-US" sz="2200" dirty="0"/>
              <a:t>three values from the ‘Demographics’ </a:t>
            </a:r>
            <a:r>
              <a:rPr lang="en-US" sz="2200" dirty="0" smtClean="0"/>
              <a:t>column</a:t>
            </a:r>
          </a:p>
          <a:p>
            <a:pPr marL="742950" lvl="1" indent="-285750">
              <a:buFontTx/>
              <a:buChar char="-"/>
            </a:pPr>
            <a:endParaRPr lang="en-US" sz="2200" dirty="0"/>
          </a:p>
          <a:p>
            <a:pPr marL="285750" indent="-285750">
              <a:buFont typeface="Arial" panose="020B0604020202020204" pitchFamily="34" charset="0"/>
              <a:buChar char="•"/>
            </a:pPr>
            <a:r>
              <a:rPr lang="en-US" sz="2200" dirty="0" smtClean="0"/>
              <a:t>Only </a:t>
            </a:r>
            <a:r>
              <a:rPr lang="en-US" sz="2200" dirty="0"/>
              <a:t>exact matches will return results</a:t>
            </a:r>
          </a:p>
        </p:txBody>
      </p:sp>
      <p:pic>
        <p:nvPicPr>
          <p:cNvPr id="18" name="Content Placeholder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2201" y="2004163"/>
            <a:ext cx="5851928" cy="424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985571" y="1456636"/>
            <a:ext cx="5772839" cy="368988"/>
          </a:xfrm>
          <a:prstGeom prst="rect">
            <a:avLst/>
          </a:prstGeom>
        </p:spPr>
        <p:txBody>
          <a:bodyPr wrap="square">
            <a:spAutoFit/>
          </a:bodyPr>
          <a:lstStyle/>
          <a:p>
            <a:pPr algn="ctr"/>
            <a:r>
              <a:rPr lang="en-US" b="1" dirty="0">
                <a:latin typeface="Calibri" panose="020F0502020204030204" pitchFamily="34" charset="0"/>
                <a:hlinkClick r:id="rId6"/>
              </a:rPr>
              <a:t>https://medicaid.utah.gov/eligibility-lookup-tool</a:t>
            </a:r>
            <a:r>
              <a:rPr lang="en-US" b="1" dirty="0">
                <a:latin typeface="Calibri" panose="020F0502020204030204" pitchFamily="34" charset="0"/>
              </a:rPr>
              <a:t> </a:t>
            </a:r>
          </a:p>
        </p:txBody>
      </p:sp>
    </p:spTree>
    <p:extLst>
      <p:ext uri="{BB962C8B-B14F-4D97-AF65-F5344CB8AC3E}">
        <p14:creationId xmlns:p14="http://schemas.microsoft.com/office/powerpoint/2010/main" val="16803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Fee For Service </a:t>
            </a:r>
            <a:r>
              <a:rPr lang="en-US" b="1" dirty="0"/>
              <a:t>Network</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6803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72"/>
              </a:spcBef>
            </a:pPr>
            <a:r>
              <a:rPr lang="en-US" dirty="0" smtClean="0"/>
              <a:t>Providers </a:t>
            </a:r>
            <a:r>
              <a:rPr lang="en-US" dirty="0"/>
              <a:t>should note that the Eligibility </a:t>
            </a:r>
            <a:r>
              <a:rPr lang="en-US" dirty="0" smtClean="0"/>
              <a:t>Lookup </a:t>
            </a:r>
            <a:r>
              <a:rPr lang="en-US" dirty="0"/>
              <a:t>Tool currently displays “</a:t>
            </a:r>
            <a:r>
              <a:rPr lang="en-US" dirty="0" smtClean="0"/>
              <a:t>Fee For Service </a:t>
            </a:r>
            <a:r>
              <a:rPr lang="en-US" dirty="0"/>
              <a:t>Network” </a:t>
            </a:r>
            <a:r>
              <a:rPr lang="en-US" dirty="0" smtClean="0"/>
              <a:t>when a member is not enrolled in a managed care plan</a:t>
            </a:r>
          </a:p>
          <a:p>
            <a:pPr>
              <a:spcBef>
                <a:spcPts val="672"/>
              </a:spcBef>
            </a:pPr>
            <a:r>
              <a:rPr lang="en-US" dirty="0" smtClean="0"/>
              <a:t>Fee For </a:t>
            </a:r>
            <a:r>
              <a:rPr lang="en-US" dirty="0"/>
              <a:t>S</a:t>
            </a:r>
            <a:r>
              <a:rPr lang="en-US" dirty="0" smtClean="0"/>
              <a:t>ervice claims should be billed to state Medicaid</a:t>
            </a:r>
            <a:endParaRPr lang="en-US" dirty="0"/>
          </a:p>
          <a:p>
            <a:endParaRPr lang="en-US" dirty="0"/>
          </a:p>
        </p:txBody>
      </p:sp>
      <p:sp>
        <p:nvSpPr>
          <p:cNvPr id="10" name="Left Arrow 9"/>
          <p:cNvSpPr/>
          <p:nvPr/>
        </p:nvSpPr>
        <p:spPr>
          <a:xfrm>
            <a:off x="8355764" y="4358184"/>
            <a:ext cx="725978" cy="2909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212896" y="3447358"/>
            <a:ext cx="11601450" cy="3238500"/>
          </a:xfrm>
          <a:prstGeom prst="rect">
            <a:avLst/>
          </a:prstGeom>
        </p:spPr>
      </p:pic>
    </p:spTree>
    <p:extLst>
      <p:ext uri="{BB962C8B-B14F-4D97-AF65-F5344CB8AC3E}">
        <p14:creationId xmlns:p14="http://schemas.microsoft.com/office/powerpoint/2010/main" val="173087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Medicaid Member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787400" y="1825624"/>
            <a:ext cx="10566400" cy="4525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cs typeface="Arial" panose="020B0604020202020204" pitchFamily="34" charset="0"/>
              </a:rPr>
              <a:t>A Medicaid member is required to present the Medicaid Member Card before each service</a:t>
            </a:r>
          </a:p>
          <a:p>
            <a:r>
              <a:rPr lang="en-US" sz="2200" dirty="0" smtClean="0">
                <a:cs typeface="Arial" panose="020B0604020202020204" pitchFamily="34" charset="0"/>
              </a:rPr>
              <a:t>Provider’s </a:t>
            </a:r>
            <a:r>
              <a:rPr lang="en-US" sz="2200" dirty="0">
                <a:cs typeface="Arial" panose="020B0604020202020204" pitchFamily="34" charset="0"/>
              </a:rPr>
              <a:t>must verify each member’s </a:t>
            </a:r>
            <a:r>
              <a:rPr lang="en-US" sz="2200" dirty="0" smtClean="0">
                <a:cs typeface="Arial" panose="020B0604020202020204" pitchFamily="34" charset="0"/>
              </a:rPr>
              <a:t>eligibility every </a:t>
            </a:r>
            <a:r>
              <a:rPr lang="en-US" sz="2200" dirty="0">
                <a:cs typeface="Arial" panose="020B0604020202020204" pitchFamily="34" charset="0"/>
              </a:rPr>
              <a:t>visit before rendering services</a:t>
            </a:r>
          </a:p>
          <a:p>
            <a:r>
              <a:rPr lang="en-US" sz="2200" dirty="0">
                <a:cs typeface="Arial" panose="020B0604020202020204" pitchFamily="34" charset="0"/>
              </a:rPr>
              <a:t>Presentation of the Medicaid Member Card does not guarantee a member is eligible for Medicaid</a:t>
            </a:r>
          </a:p>
          <a:p>
            <a:r>
              <a:rPr lang="en-US" sz="2200" dirty="0">
                <a:cs typeface="Arial" panose="020B0604020202020204" pitchFamily="34" charset="0"/>
              </a:rPr>
              <a:t>Verify the member’s </a:t>
            </a:r>
            <a:r>
              <a:rPr lang="en-US" sz="2200" dirty="0" smtClean="0">
                <a:cs typeface="Arial" panose="020B0604020202020204" pitchFamily="34" charset="0"/>
              </a:rPr>
              <a:t>eligibility; determine </a:t>
            </a:r>
            <a:r>
              <a:rPr lang="en-US" sz="2200" dirty="0">
                <a:cs typeface="Arial" panose="020B0604020202020204" pitchFamily="34" charset="0"/>
              </a:rPr>
              <a:t>whether the member is enrolled in </a:t>
            </a:r>
            <a:r>
              <a:rPr lang="en-US" sz="2200" dirty="0" smtClean="0">
                <a:cs typeface="Arial" panose="020B0604020202020204" pitchFamily="34" charset="0"/>
              </a:rPr>
              <a:t>a Managed Care Organization (MCO), </a:t>
            </a:r>
            <a:r>
              <a:rPr lang="en-US" sz="2200" dirty="0">
                <a:cs typeface="Arial" panose="020B0604020202020204" pitchFamily="34" charset="0"/>
              </a:rPr>
              <a:t>Emergency Only Program, or the Restriction Program; assigned to a Primary Care Provider; covered by a third party; or responsible for a co-payment or co-insurance</a:t>
            </a:r>
          </a:p>
          <a:p>
            <a:r>
              <a:rPr lang="en-US" sz="2200" dirty="0">
                <a:cs typeface="Arial" panose="020B0604020202020204" pitchFamily="34" charset="0"/>
              </a:rPr>
              <a:t>Eligibility and health plan enrollment may change from month to month </a:t>
            </a:r>
          </a:p>
          <a:p>
            <a:pPr marL="228600" lvl="1">
              <a:spcBef>
                <a:spcPts val="1000"/>
              </a:spcBef>
            </a:pPr>
            <a:r>
              <a:rPr lang="en-US" sz="2200" dirty="0">
                <a:cs typeface="Arial" panose="020B0604020202020204" pitchFamily="34" charset="0"/>
              </a:rPr>
              <a:t>Retain documentation of the verified eligibility for billing purposes</a:t>
            </a:r>
          </a:p>
          <a:p>
            <a:r>
              <a:rPr lang="en-US" sz="2200" dirty="0">
                <a:cs typeface="Arial" panose="020B0604020202020204" pitchFamily="34" charset="0"/>
              </a:rPr>
              <a:t>Verify member eligibility using Access Now, Eligibility Lookup Tool, </a:t>
            </a:r>
            <a:r>
              <a:rPr lang="en-US" sz="2200" dirty="0" smtClean="0">
                <a:cs typeface="Arial" panose="020B0604020202020204" pitchFamily="34" charset="0"/>
              </a:rPr>
              <a:t>or </a:t>
            </a:r>
            <a:r>
              <a:rPr lang="en-US" sz="2200" dirty="0">
                <a:cs typeface="Arial" panose="020B0604020202020204" pitchFamily="34" charset="0"/>
              </a:rPr>
              <a:t>ANSI </a:t>
            </a:r>
            <a:r>
              <a:rPr lang="en-US" sz="2200" dirty="0" smtClean="0">
                <a:cs typeface="Arial" panose="020B0604020202020204" pitchFamily="34" charset="0"/>
              </a:rPr>
              <a:t>270/271</a:t>
            </a:r>
            <a:endParaRPr lang="en-US" sz="2200" dirty="0"/>
          </a:p>
        </p:txBody>
      </p:sp>
    </p:spTree>
    <p:extLst>
      <p:ext uri="{BB962C8B-B14F-4D97-AF65-F5344CB8AC3E}">
        <p14:creationId xmlns:p14="http://schemas.microsoft.com/office/powerpoint/2010/main" val="197757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Member Cost Sharing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6803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Cost sharing in the Medicaid program can include co-insurance, co-payment, deductibles, and premiums.</a:t>
            </a:r>
          </a:p>
          <a:p>
            <a:r>
              <a:rPr lang="en-US" dirty="0" smtClean="0"/>
              <a:t>Some </a:t>
            </a:r>
            <a:r>
              <a:rPr lang="en-US" dirty="0"/>
              <a:t>Medicaid members share the cost for certain services including: </a:t>
            </a:r>
          </a:p>
          <a:p>
            <a:pPr marL="685800" lvl="2">
              <a:spcBef>
                <a:spcPts val="1000"/>
              </a:spcBef>
            </a:pPr>
            <a:r>
              <a:rPr lang="en-US" sz="2400" dirty="0"/>
              <a:t>prescription drugs</a:t>
            </a:r>
          </a:p>
          <a:p>
            <a:pPr marL="685800" lvl="2">
              <a:spcBef>
                <a:spcPts val="1000"/>
              </a:spcBef>
            </a:pPr>
            <a:r>
              <a:rPr lang="en-US" sz="2400" dirty="0"/>
              <a:t>inpatient hospital services</a:t>
            </a:r>
          </a:p>
          <a:p>
            <a:pPr marL="685800" lvl="2">
              <a:spcBef>
                <a:spcPts val="1000"/>
              </a:spcBef>
            </a:pPr>
            <a:r>
              <a:rPr lang="en-US" sz="2400" dirty="0"/>
              <a:t>non-emergent use of emergency department services</a:t>
            </a:r>
          </a:p>
          <a:p>
            <a:pPr marL="0" indent="0">
              <a:buNone/>
            </a:pPr>
            <a:endParaRPr lang="en-US" dirty="0"/>
          </a:p>
          <a:p>
            <a:endParaRPr lang="en-US" dirty="0"/>
          </a:p>
        </p:txBody>
      </p:sp>
    </p:spTree>
    <p:extLst>
      <p:ext uri="{BB962C8B-B14F-4D97-AF65-F5344CB8AC3E}">
        <p14:creationId xmlns:p14="http://schemas.microsoft.com/office/powerpoint/2010/main" val="372162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Member Cost Sharing </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6803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Utah </a:t>
            </a:r>
            <a:r>
              <a:rPr lang="en-US" sz="2400" dirty="0" smtClean="0"/>
              <a:t>Medicaid State </a:t>
            </a:r>
            <a:r>
              <a:rPr lang="en-US" sz="2400" dirty="0"/>
              <a:t>Plan change </a:t>
            </a:r>
            <a:r>
              <a:rPr lang="en-US" sz="2400" dirty="0" smtClean="0"/>
              <a:t>updated </a:t>
            </a:r>
            <a:r>
              <a:rPr lang="en-US" sz="2400" dirty="0"/>
              <a:t>cost sharing amounts to align with requirements in 42 CFR §447.50, Sections 1902(a)(14), 1916, and 1916A of the Act. </a:t>
            </a:r>
            <a:endParaRPr lang="en-US" sz="2400" dirty="0" smtClean="0"/>
          </a:p>
          <a:p>
            <a:r>
              <a:rPr lang="en-US" sz="2400" dirty="0" smtClean="0"/>
              <a:t>The cost </a:t>
            </a:r>
            <a:r>
              <a:rPr lang="en-US" sz="2400" dirty="0"/>
              <a:t>sharing amounts are as follows: </a:t>
            </a:r>
            <a:endParaRPr lang="en-US" sz="2400" dirty="0" smtClean="0"/>
          </a:p>
          <a:p>
            <a:pPr lvl="1"/>
            <a:r>
              <a:rPr lang="en-US" sz="2000" dirty="0" smtClean="0"/>
              <a:t>$</a:t>
            </a:r>
            <a:r>
              <a:rPr lang="en-US" sz="2000" dirty="0"/>
              <a:t>8 for each non-emergency use of the emergency department </a:t>
            </a:r>
            <a:endParaRPr lang="en-US" sz="2000" dirty="0" smtClean="0"/>
          </a:p>
          <a:p>
            <a:pPr lvl="1"/>
            <a:r>
              <a:rPr lang="en-US" sz="2000" dirty="0" smtClean="0"/>
              <a:t>$</a:t>
            </a:r>
            <a:r>
              <a:rPr lang="en-US" sz="2000" dirty="0"/>
              <a:t>75 for each inpatient hospital stay (episode of care) </a:t>
            </a:r>
            <a:endParaRPr lang="en-US" sz="2000" dirty="0" smtClean="0"/>
          </a:p>
          <a:p>
            <a:pPr lvl="1"/>
            <a:r>
              <a:rPr lang="en-US" sz="2000" dirty="0" smtClean="0"/>
              <a:t>$</a:t>
            </a:r>
            <a:r>
              <a:rPr lang="en-US" sz="2000" dirty="0"/>
              <a:t>4 for each outpatient services visit (physician visit, podiatry visit, physical therapy, etc</a:t>
            </a:r>
            <a:r>
              <a:rPr lang="en-US" sz="2000" dirty="0" smtClean="0"/>
              <a:t>.)</a:t>
            </a:r>
          </a:p>
          <a:p>
            <a:pPr lvl="1"/>
            <a:r>
              <a:rPr lang="en-US" sz="2000" dirty="0" smtClean="0"/>
              <a:t>$</a:t>
            </a:r>
            <a:r>
              <a:rPr lang="en-US" sz="2000" dirty="0"/>
              <a:t>4 for each outpatient hospital service visit (maximum of one per person, per hospital, per date of service) </a:t>
            </a:r>
            <a:endParaRPr lang="en-US" sz="2000" dirty="0" smtClean="0"/>
          </a:p>
          <a:p>
            <a:pPr lvl="1"/>
            <a:r>
              <a:rPr lang="en-US" sz="2000" dirty="0" smtClean="0"/>
              <a:t>$</a:t>
            </a:r>
            <a:r>
              <a:rPr lang="en-US" sz="2000" dirty="0"/>
              <a:t>4 for each prescription </a:t>
            </a:r>
            <a:endParaRPr lang="en-US" sz="2000" dirty="0" smtClean="0"/>
          </a:p>
          <a:p>
            <a:pPr lvl="1"/>
            <a:r>
              <a:rPr lang="en-US" sz="2000" dirty="0" smtClean="0"/>
              <a:t>$1 </a:t>
            </a:r>
            <a:r>
              <a:rPr lang="en-US" sz="2000" dirty="0"/>
              <a:t>for each chiropractic visit (maximum of one per date of service) </a:t>
            </a:r>
            <a:r>
              <a:rPr lang="en-US" sz="2000" dirty="0" smtClean="0"/>
              <a:t> </a:t>
            </a:r>
          </a:p>
          <a:p>
            <a:pPr lvl="1"/>
            <a:r>
              <a:rPr lang="en-US" sz="2000" dirty="0" smtClean="0"/>
              <a:t>$</a:t>
            </a:r>
            <a:r>
              <a:rPr lang="en-US" sz="2000" dirty="0"/>
              <a:t>3 for each pair of eyeglasses </a:t>
            </a:r>
          </a:p>
        </p:txBody>
      </p:sp>
    </p:spTree>
    <p:extLst>
      <p:ext uri="{BB962C8B-B14F-4D97-AF65-F5344CB8AC3E}">
        <p14:creationId xmlns:p14="http://schemas.microsoft.com/office/powerpoint/2010/main" val="6686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b="1" dirty="0"/>
              <a:t>Services Exempt from </a:t>
            </a:r>
            <a:r>
              <a:rPr lang="en-US" b="1" dirty="0" smtClean="0"/>
              <a:t>Co-payment </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42603"/>
            <a:ext cx="10680357" cy="45912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r>
              <a:rPr lang="en-US" b="1" dirty="0"/>
              <a:t>Some services are exempt from </a:t>
            </a:r>
            <a:r>
              <a:rPr lang="en-US" b="1" dirty="0" smtClean="0"/>
              <a:t>co-payment </a:t>
            </a:r>
          </a:p>
          <a:p>
            <a:pPr indent="-457200"/>
            <a:r>
              <a:rPr lang="en-US" b="1" dirty="0" smtClean="0"/>
              <a:t>Even </a:t>
            </a:r>
            <a:r>
              <a:rPr lang="en-US" b="1" dirty="0"/>
              <a:t>if a member ordinarily has a co-payment, do not collect a </a:t>
            </a:r>
            <a:r>
              <a:rPr lang="en-US" b="1" dirty="0" smtClean="0"/>
              <a:t>co-</a:t>
            </a:r>
            <a:br>
              <a:rPr lang="en-US" b="1" dirty="0" smtClean="0"/>
            </a:br>
            <a:r>
              <a:rPr lang="en-US" b="1" dirty="0" smtClean="0"/>
              <a:t>   payment </a:t>
            </a:r>
            <a:r>
              <a:rPr lang="en-US" b="1" dirty="0"/>
              <a:t>for the following services: </a:t>
            </a:r>
          </a:p>
          <a:p>
            <a:pPr lvl="1"/>
            <a:r>
              <a:rPr lang="en-US" dirty="0"/>
              <a:t>Family planning </a:t>
            </a:r>
            <a:endParaRPr lang="en-US" dirty="0" smtClean="0"/>
          </a:p>
          <a:p>
            <a:pPr lvl="1"/>
            <a:r>
              <a:rPr lang="en-US" dirty="0" smtClean="0"/>
              <a:t>Preventive services, including vaccinations and health education</a:t>
            </a:r>
            <a:endParaRPr lang="en-US" dirty="0"/>
          </a:p>
          <a:p>
            <a:pPr lvl="1"/>
            <a:r>
              <a:rPr lang="en-US" dirty="0" smtClean="0"/>
              <a:t>Pregnancy-related </a:t>
            </a:r>
            <a:r>
              <a:rPr lang="en-US" dirty="0"/>
              <a:t>(including tobacco cessation) </a:t>
            </a:r>
          </a:p>
          <a:p>
            <a:pPr lvl="1"/>
            <a:r>
              <a:rPr lang="en-US" dirty="0"/>
              <a:t>Emergency </a:t>
            </a:r>
            <a:r>
              <a:rPr lang="en-US" dirty="0" smtClean="0"/>
              <a:t>services</a:t>
            </a:r>
            <a:endParaRPr lang="en-US" dirty="0"/>
          </a:p>
          <a:p>
            <a:pPr lvl="1"/>
            <a:r>
              <a:rPr lang="en-US" dirty="0" smtClean="0"/>
              <a:t>Provider-preventable condition (PPC) services</a:t>
            </a:r>
          </a:p>
          <a:p>
            <a:pPr marL="0" indent="0">
              <a:buNone/>
            </a:pPr>
            <a:r>
              <a:rPr lang="en-US" dirty="0" smtClean="0"/>
              <a:t>Note:	</a:t>
            </a:r>
            <a:r>
              <a:rPr lang="en-US" dirty="0"/>
              <a:t>Non-emergent use of an emergency room requires a co-pay</a:t>
            </a:r>
          </a:p>
          <a:p>
            <a:pPr marL="0" indent="0">
              <a:buNone/>
            </a:pPr>
            <a:endParaRPr lang="en-US" dirty="0"/>
          </a:p>
        </p:txBody>
      </p:sp>
    </p:spTree>
    <p:extLst>
      <p:ext uri="{BB962C8B-B14F-4D97-AF65-F5344CB8AC3E}">
        <p14:creationId xmlns:p14="http://schemas.microsoft.com/office/powerpoint/2010/main" val="67143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3443" y="144996"/>
            <a:ext cx="10515600" cy="949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b="1" dirty="0" smtClean="0"/>
              <a:t>Members Exempt from Co-payment </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sp>
        <p:nvSpPr>
          <p:cNvPr id="7" name="Content Placeholder 2"/>
          <p:cNvSpPr txBox="1">
            <a:spLocks/>
          </p:cNvSpPr>
          <p:nvPr/>
        </p:nvSpPr>
        <p:spPr>
          <a:xfrm>
            <a:off x="673443" y="1729648"/>
            <a:ext cx="10680357" cy="4704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Federal </a:t>
            </a:r>
            <a:r>
              <a:rPr lang="en-US" b="1" dirty="0"/>
              <a:t>regulations exclude certain services from cost sharing, including</a:t>
            </a:r>
            <a:r>
              <a:rPr lang="en-US" dirty="0"/>
              <a:t>: </a:t>
            </a:r>
          </a:p>
          <a:p>
            <a:r>
              <a:rPr lang="en-US" sz="2200" dirty="0" smtClean="0"/>
              <a:t>Individuals through the age 18 years of age</a:t>
            </a:r>
            <a:endParaRPr lang="en-US" sz="2200" dirty="0"/>
          </a:p>
          <a:p>
            <a:r>
              <a:rPr lang="en-US" sz="2200" dirty="0" smtClean="0"/>
              <a:t>Any individual whose medical assistance for services are furnished in an institution</a:t>
            </a:r>
            <a:endParaRPr lang="en-US" sz="2200" dirty="0"/>
          </a:p>
          <a:p>
            <a:r>
              <a:rPr lang="en-US" sz="2200" dirty="0"/>
              <a:t>American Indian and Alaska Native (AI/AN) individuals</a:t>
            </a:r>
          </a:p>
          <a:p>
            <a:r>
              <a:rPr lang="en-US" sz="2200" dirty="0"/>
              <a:t>Individuals whose total gross income, before exclusions and deductions, is below the temporary assistance to needy families (TANF) standard payment </a:t>
            </a:r>
            <a:r>
              <a:rPr lang="en-US" sz="2200" dirty="0" smtClean="0"/>
              <a:t>allowance </a:t>
            </a:r>
          </a:p>
          <a:p>
            <a:pPr lvl="1"/>
            <a:r>
              <a:rPr lang="en-US" sz="1800" dirty="0" smtClean="0"/>
              <a:t>These </a:t>
            </a:r>
            <a:r>
              <a:rPr lang="en-US" sz="1800" dirty="0"/>
              <a:t>individuals must indicate their income status to their eligibility caseworker on a monthly basis to maintain their exemption from the co-payment </a:t>
            </a:r>
            <a:r>
              <a:rPr lang="en-US" sz="1800" dirty="0" smtClean="0"/>
              <a:t>requirements</a:t>
            </a:r>
            <a:endParaRPr lang="en-US" sz="1800" dirty="0"/>
          </a:p>
          <a:p>
            <a:r>
              <a:rPr lang="en-US" sz="2200" dirty="0"/>
              <a:t>Qualified Medicare Beneficiaries (QMB)</a:t>
            </a:r>
          </a:p>
          <a:p>
            <a:r>
              <a:rPr lang="en-US" sz="2200" dirty="0" smtClean="0"/>
              <a:t>Individuals who are receiving Medicaid due to having breast or cervical cancer</a:t>
            </a:r>
            <a:endParaRPr lang="en-US" sz="2200" dirty="0"/>
          </a:p>
          <a:p>
            <a:endParaRPr lang="en-US" sz="2200" dirty="0"/>
          </a:p>
        </p:txBody>
      </p:sp>
    </p:spTree>
    <p:extLst>
      <p:ext uri="{BB962C8B-B14F-4D97-AF65-F5344CB8AC3E}">
        <p14:creationId xmlns:p14="http://schemas.microsoft.com/office/powerpoint/2010/main" val="132671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Traditional Medicaid Plan</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Members </a:t>
            </a:r>
            <a:r>
              <a:rPr lang="en-US" dirty="0"/>
              <a:t>eligible for Traditional Medicaid </a:t>
            </a:r>
            <a:r>
              <a:rPr lang="en-US" dirty="0" smtClean="0"/>
              <a:t>include:</a:t>
            </a:r>
            <a:endParaRPr lang="en-US" dirty="0"/>
          </a:p>
          <a:p>
            <a:r>
              <a:rPr lang="en-US" dirty="0"/>
              <a:t>Children</a:t>
            </a:r>
          </a:p>
          <a:p>
            <a:r>
              <a:rPr lang="en-US" dirty="0"/>
              <a:t>Pregnant Women</a:t>
            </a:r>
          </a:p>
          <a:p>
            <a:r>
              <a:rPr lang="en-US" dirty="0"/>
              <a:t>Aged, Blind or Disabled Adults</a:t>
            </a:r>
          </a:p>
          <a:p>
            <a:r>
              <a:rPr lang="en-US" dirty="0"/>
              <a:t>Women eligible under the Cancer Program</a:t>
            </a:r>
          </a:p>
          <a:p>
            <a:r>
              <a:rPr lang="en-US" dirty="0"/>
              <a:t>Some services are available only to children and to pregnant women under Traditional </a:t>
            </a:r>
            <a:r>
              <a:rPr lang="en-US" dirty="0" smtClean="0"/>
              <a:t>Medicaid </a:t>
            </a:r>
          </a:p>
          <a:p>
            <a:pPr lvl="1"/>
            <a:r>
              <a:rPr lang="en-US" dirty="0" smtClean="0"/>
              <a:t>If </a:t>
            </a:r>
            <a:r>
              <a:rPr lang="en-US" dirty="0"/>
              <a:t>a parent is a minor child and is the head-of-household on Family Medicaid, the minor parent will be covered by Traditional </a:t>
            </a:r>
            <a:r>
              <a:rPr lang="en-US" dirty="0" smtClean="0"/>
              <a:t>Medicaid</a:t>
            </a:r>
            <a:endParaRPr lang="en-US" dirty="0"/>
          </a:p>
          <a:p>
            <a:pPr marL="0" indent="0">
              <a:buNone/>
            </a:pPr>
            <a:endParaRPr lang="en-US" dirty="0" smtClean="0"/>
          </a:p>
          <a:p>
            <a:pPr lvl="1"/>
            <a:endParaRPr lang="en-US" dirty="0"/>
          </a:p>
        </p:txBody>
      </p:sp>
    </p:spTree>
    <p:extLst>
      <p:ext uri="{BB962C8B-B14F-4D97-AF65-F5344CB8AC3E}">
        <p14:creationId xmlns:p14="http://schemas.microsoft.com/office/powerpoint/2010/main" val="308792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Member Responsibilities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6803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None/>
            </a:pPr>
            <a:r>
              <a:rPr lang="en-US" dirty="0">
                <a:latin typeface="Calibri" panose="020F0502020204030204" pitchFamily="34" charset="0"/>
              </a:rPr>
              <a:t>A Medicaid member is responsible for certain </a:t>
            </a:r>
            <a:r>
              <a:rPr lang="en-US" dirty="0" smtClean="0">
                <a:latin typeface="Calibri" panose="020F0502020204030204" pitchFamily="34" charset="0"/>
              </a:rPr>
              <a:t>costs</a:t>
            </a:r>
            <a:r>
              <a:rPr lang="en-US" dirty="0">
                <a:latin typeface="Calibri" panose="020F0502020204030204" pitchFamily="34" charset="0"/>
              </a:rPr>
              <a:t>, including:</a:t>
            </a:r>
          </a:p>
          <a:p>
            <a:pPr lvl="1">
              <a:lnSpc>
                <a:spcPct val="100000"/>
              </a:lnSpc>
            </a:pPr>
            <a:r>
              <a:rPr lang="en-US" dirty="0">
                <a:latin typeface="Calibri" panose="020F0502020204030204" pitchFamily="34" charset="0"/>
              </a:rPr>
              <a:t>Charges incurred during a time of ineligibility </a:t>
            </a:r>
          </a:p>
          <a:p>
            <a:pPr lvl="1">
              <a:lnSpc>
                <a:spcPct val="100000"/>
              </a:lnSpc>
            </a:pPr>
            <a:r>
              <a:rPr lang="en-US" dirty="0">
                <a:latin typeface="Calibri" panose="020F0502020204030204" pitchFamily="34" charset="0"/>
              </a:rPr>
              <a:t>Charges for non-covered services, including services received in excess of Medicaid benefit limitations</a:t>
            </a:r>
          </a:p>
          <a:p>
            <a:pPr lvl="1">
              <a:lnSpc>
                <a:spcPct val="100000"/>
              </a:lnSpc>
            </a:pPr>
            <a:r>
              <a:rPr lang="en-US" dirty="0">
                <a:latin typeface="Calibri" panose="020F0502020204030204" pitchFamily="34" charset="0"/>
              </a:rPr>
              <a:t>Charges for services which the member has chosen to receive and agreed in writing to pay as a </a:t>
            </a:r>
            <a:r>
              <a:rPr lang="en-US" dirty="0" smtClean="0">
                <a:latin typeface="Calibri" panose="020F0502020204030204" pitchFamily="34" charset="0"/>
              </a:rPr>
              <a:t>private-pay </a:t>
            </a:r>
            <a:r>
              <a:rPr lang="en-US" dirty="0">
                <a:latin typeface="Calibri" panose="020F0502020204030204" pitchFamily="34" charset="0"/>
              </a:rPr>
              <a:t>member</a:t>
            </a:r>
          </a:p>
          <a:p>
            <a:pPr lvl="1">
              <a:lnSpc>
                <a:spcPct val="100000"/>
              </a:lnSpc>
            </a:pPr>
            <a:r>
              <a:rPr lang="en-US" dirty="0">
                <a:latin typeface="Calibri" panose="020F0502020204030204" pitchFamily="34" charset="0"/>
              </a:rPr>
              <a:t>Spend down liability </a:t>
            </a:r>
          </a:p>
          <a:p>
            <a:pPr lvl="1">
              <a:lnSpc>
                <a:spcPct val="100000"/>
              </a:lnSpc>
            </a:pPr>
            <a:r>
              <a:rPr lang="en-US" dirty="0">
                <a:latin typeface="Calibri" panose="020F0502020204030204" pitchFamily="34" charset="0"/>
              </a:rPr>
              <a:t>Cost sharing amounts such as premiums, deductibles, co-insurance, or co-payments imposed by the Medicaid program</a:t>
            </a:r>
          </a:p>
          <a:p>
            <a:endParaRPr lang="en-US" dirty="0"/>
          </a:p>
        </p:txBody>
      </p:sp>
    </p:spTree>
    <p:extLst>
      <p:ext uri="{BB962C8B-B14F-4D97-AF65-F5344CB8AC3E}">
        <p14:creationId xmlns:p14="http://schemas.microsoft.com/office/powerpoint/2010/main" val="384885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Billing Medicaid M</a:t>
            </a:r>
            <a:r>
              <a:rPr lang="en-US" b="1" dirty="0" smtClean="0"/>
              <a:t>embers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6803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Payment </a:t>
            </a:r>
            <a:r>
              <a:rPr lang="en-US" dirty="0"/>
              <a:t>made by Medicaid for a service is considered payment in </a:t>
            </a:r>
            <a:r>
              <a:rPr lang="en-US" dirty="0" smtClean="0"/>
              <a:t>full</a:t>
            </a:r>
          </a:p>
          <a:p>
            <a:pPr lvl="1"/>
            <a:r>
              <a:rPr lang="en-US" dirty="0" smtClean="0"/>
              <a:t>Once </a:t>
            </a:r>
            <a:r>
              <a:rPr lang="en-US" dirty="0"/>
              <a:t>the payment is made to the provider for covered services, no additional reimbursement can be requested from the </a:t>
            </a:r>
            <a:r>
              <a:rPr lang="en-US" dirty="0" smtClean="0"/>
              <a:t>member</a:t>
            </a:r>
            <a:endParaRPr lang="en-US" dirty="0" smtClean="0">
              <a:cs typeface="Arial" panose="020B0604020202020204" pitchFamily="34" charset="0"/>
            </a:endParaRPr>
          </a:p>
          <a:p>
            <a:r>
              <a:rPr lang="en-US" dirty="0" smtClean="0">
                <a:cs typeface="Arial" panose="020B0604020202020204" pitchFamily="34" charset="0"/>
              </a:rPr>
              <a:t>Medicaid members </a:t>
            </a:r>
            <a:r>
              <a:rPr lang="en-US" dirty="0">
                <a:cs typeface="Arial" panose="020B0604020202020204" pitchFamily="34" charset="0"/>
              </a:rPr>
              <a:t>may be billed for co-payments and co-insurance</a:t>
            </a:r>
          </a:p>
          <a:p>
            <a:r>
              <a:rPr lang="en-US" dirty="0" smtClean="0">
                <a:cs typeface="Arial" panose="020B0604020202020204" pitchFamily="34" charset="0"/>
              </a:rPr>
              <a:t>Medicaid members may only be billed for broken </a:t>
            </a:r>
            <a:r>
              <a:rPr lang="en-US" dirty="0">
                <a:cs typeface="Arial" panose="020B0604020202020204" pitchFamily="34" charset="0"/>
              </a:rPr>
              <a:t>appointments </a:t>
            </a:r>
            <a:r>
              <a:rPr lang="en-US" dirty="0" smtClean="0">
                <a:cs typeface="Arial" panose="020B0604020202020204" pitchFamily="34" charset="0"/>
              </a:rPr>
              <a:t>if </a:t>
            </a:r>
            <a:r>
              <a:rPr lang="en-US" dirty="0">
                <a:cs typeface="Arial" panose="020B0604020202020204" pitchFamily="34" charset="0"/>
              </a:rPr>
              <a:t>the provider has a policy in place to bill for broken appointments that applies to all </a:t>
            </a:r>
            <a:r>
              <a:rPr lang="en-US" dirty="0" smtClean="0">
                <a:cs typeface="Arial" panose="020B0604020202020204" pitchFamily="34" charset="0"/>
              </a:rPr>
              <a:t>patients </a:t>
            </a:r>
            <a:r>
              <a:rPr lang="en-US" dirty="0">
                <a:cs typeface="Arial" panose="020B0604020202020204" pitchFamily="34" charset="0"/>
              </a:rPr>
              <a:t>(not just Medicaid </a:t>
            </a:r>
            <a:r>
              <a:rPr lang="en-US" dirty="0" smtClean="0">
                <a:cs typeface="Arial" panose="020B0604020202020204" pitchFamily="34" charset="0"/>
              </a:rPr>
              <a:t>members) </a:t>
            </a:r>
            <a:r>
              <a:rPr lang="en-US" dirty="0">
                <a:cs typeface="Arial" panose="020B0604020202020204" pitchFamily="34" charset="0"/>
              </a:rPr>
              <a:t>and the </a:t>
            </a:r>
            <a:r>
              <a:rPr lang="en-US" dirty="0" smtClean="0">
                <a:cs typeface="Arial" panose="020B0604020202020204" pitchFamily="34" charset="0"/>
              </a:rPr>
              <a:t>member </a:t>
            </a:r>
            <a:r>
              <a:rPr lang="en-US" dirty="0">
                <a:cs typeface="Arial" panose="020B0604020202020204" pitchFamily="34" charset="0"/>
              </a:rPr>
              <a:t>has signed an agreement to pay for broken </a:t>
            </a:r>
            <a:r>
              <a:rPr lang="en-US" dirty="0" smtClean="0">
                <a:cs typeface="Arial" panose="020B0604020202020204" pitchFamily="34" charset="0"/>
              </a:rPr>
              <a:t>appointments</a:t>
            </a:r>
          </a:p>
          <a:p>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9869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Billing Medicaid M</a:t>
            </a:r>
            <a:r>
              <a:rPr lang="en-US" b="1" dirty="0" smtClean="0"/>
              <a:t>embers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6803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0000"/>
                </a:solidFill>
                <a:latin typeface="Calibri" panose="020F0502020204030204" pitchFamily="34" charset="0"/>
                <a:cs typeface="Arial" panose="020B0604020202020204" pitchFamily="34" charset="0"/>
              </a:rPr>
              <a:t>A Traditional and Non Traditional Medicaid member may </a:t>
            </a:r>
            <a:r>
              <a:rPr lang="en-US" dirty="0">
                <a:solidFill>
                  <a:srgbClr val="000000"/>
                </a:solidFill>
                <a:latin typeface="Calibri" panose="020F0502020204030204" pitchFamily="34" charset="0"/>
                <a:cs typeface="Arial" panose="020B0604020202020204" pitchFamily="34" charset="0"/>
              </a:rPr>
              <a:t>be billed for non-covered services when </a:t>
            </a:r>
            <a:r>
              <a:rPr lang="en-US" b="1" dirty="0">
                <a:solidFill>
                  <a:srgbClr val="000000"/>
                </a:solidFill>
                <a:latin typeface="Calibri" panose="020F0502020204030204" pitchFamily="34" charset="0"/>
                <a:cs typeface="Arial" panose="020B0604020202020204" pitchFamily="34" charset="0"/>
              </a:rPr>
              <a:t>all four of the </a:t>
            </a:r>
            <a:r>
              <a:rPr lang="en-US" b="1" dirty="0" smtClean="0">
                <a:solidFill>
                  <a:srgbClr val="000000"/>
                </a:solidFill>
                <a:latin typeface="Calibri" panose="020F0502020204030204" pitchFamily="34" charset="0"/>
                <a:cs typeface="Arial" panose="020B0604020202020204" pitchFamily="34" charset="0"/>
              </a:rPr>
              <a:t>conditions </a:t>
            </a:r>
            <a:r>
              <a:rPr lang="en-US" b="1" dirty="0">
                <a:solidFill>
                  <a:srgbClr val="000000"/>
                </a:solidFill>
                <a:latin typeface="Calibri" panose="020F0502020204030204" pitchFamily="34" charset="0"/>
                <a:cs typeface="Arial" panose="020B0604020202020204" pitchFamily="34" charset="0"/>
              </a:rPr>
              <a:t>below </a:t>
            </a:r>
            <a:r>
              <a:rPr lang="en-US" dirty="0">
                <a:solidFill>
                  <a:srgbClr val="000000"/>
                </a:solidFill>
                <a:latin typeface="Calibri" panose="020F0502020204030204" pitchFamily="34" charset="0"/>
                <a:cs typeface="Arial" panose="020B0604020202020204" pitchFamily="34" charset="0"/>
              </a:rPr>
              <a:t>are met</a:t>
            </a:r>
            <a:r>
              <a:rPr lang="en-US" b="1" dirty="0">
                <a:solidFill>
                  <a:srgbClr val="000000"/>
                </a:solidFill>
                <a:latin typeface="Calibri" panose="020F0502020204030204" pitchFamily="34" charset="0"/>
                <a:cs typeface="Arial" panose="020B0604020202020204" pitchFamily="34" charset="0"/>
              </a:rPr>
              <a:t>:</a:t>
            </a:r>
          </a:p>
          <a:p>
            <a:pPr marL="685800" lvl="5">
              <a:spcBef>
                <a:spcPts val="1000"/>
              </a:spcBef>
            </a:pPr>
            <a:r>
              <a:rPr lang="en-US" sz="2400" dirty="0">
                <a:solidFill>
                  <a:srgbClr val="000000"/>
                </a:solidFill>
                <a:latin typeface="Calibri" panose="020F0502020204030204" pitchFamily="34" charset="0"/>
                <a:cs typeface="Arial" panose="020B0604020202020204" pitchFamily="34" charset="0"/>
              </a:rPr>
              <a:t>The provider has an established policy for billing all </a:t>
            </a:r>
            <a:r>
              <a:rPr lang="en-US" sz="2400" dirty="0" smtClean="0">
                <a:solidFill>
                  <a:srgbClr val="000000"/>
                </a:solidFill>
                <a:latin typeface="Calibri" panose="020F0502020204030204" pitchFamily="34" charset="0"/>
                <a:cs typeface="Arial" panose="020B0604020202020204" pitchFamily="34" charset="0"/>
              </a:rPr>
              <a:t>patients </a:t>
            </a:r>
            <a:r>
              <a:rPr lang="en-US" sz="2400" dirty="0">
                <a:solidFill>
                  <a:srgbClr val="000000"/>
                </a:solidFill>
                <a:latin typeface="Calibri" panose="020F0502020204030204" pitchFamily="34" charset="0"/>
                <a:cs typeface="Arial" panose="020B0604020202020204" pitchFamily="34" charset="0"/>
              </a:rPr>
              <a:t>for services not covered by a third party</a:t>
            </a:r>
          </a:p>
          <a:p>
            <a:pPr marL="685800" lvl="5">
              <a:spcBef>
                <a:spcPts val="1000"/>
              </a:spcBef>
            </a:pPr>
            <a:r>
              <a:rPr lang="en-US" sz="2400" dirty="0">
                <a:solidFill>
                  <a:srgbClr val="000000"/>
                </a:solidFill>
                <a:latin typeface="Calibri" panose="020F0502020204030204" pitchFamily="34" charset="0"/>
                <a:cs typeface="Arial" panose="020B0604020202020204" pitchFamily="34" charset="0"/>
              </a:rPr>
              <a:t>The </a:t>
            </a:r>
            <a:r>
              <a:rPr lang="en-US" sz="2400" dirty="0" smtClean="0">
                <a:solidFill>
                  <a:srgbClr val="000000"/>
                </a:solidFill>
                <a:latin typeface="Calibri" panose="020F0502020204030204" pitchFamily="34" charset="0"/>
                <a:cs typeface="Arial" panose="020B0604020202020204" pitchFamily="34" charset="0"/>
              </a:rPr>
              <a:t>member </a:t>
            </a:r>
            <a:r>
              <a:rPr lang="en-US" sz="2400" dirty="0">
                <a:solidFill>
                  <a:srgbClr val="000000"/>
                </a:solidFill>
                <a:latin typeface="Calibri" panose="020F0502020204030204" pitchFamily="34" charset="0"/>
                <a:cs typeface="Arial" panose="020B0604020202020204" pitchFamily="34" charset="0"/>
              </a:rPr>
              <a:t>is advised </a:t>
            </a:r>
            <a:r>
              <a:rPr lang="en-US" sz="2400" b="1" dirty="0">
                <a:solidFill>
                  <a:srgbClr val="000000"/>
                </a:solidFill>
                <a:latin typeface="Calibri" panose="020F0502020204030204" pitchFamily="34" charset="0"/>
                <a:cs typeface="Arial" panose="020B0604020202020204" pitchFamily="34" charset="0"/>
              </a:rPr>
              <a:t>prior</a:t>
            </a:r>
            <a:r>
              <a:rPr lang="en-US" sz="2400" dirty="0">
                <a:solidFill>
                  <a:srgbClr val="000000"/>
                </a:solidFill>
                <a:latin typeface="Calibri" panose="020F0502020204030204" pitchFamily="34" charset="0"/>
                <a:cs typeface="Arial" panose="020B0604020202020204" pitchFamily="34" charset="0"/>
              </a:rPr>
              <a:t> to receiving a non-covered service</a:t>
            </a:r>
          </a:p>
          <a:p>
            <a:pPr marL="685800" lvl="5">
              <a:spcBef>
                <a:spcPts val="1000"/>
              </a:spcBef>
            </a:pPr>
            <a:r>
              <a:rPr lang="en-US" sz="2400" dirty="0">
                <a:latin typeface="Calibri" panose="020F0502020204030204" pitchFamily="34" charset="0"/>
                <a:cs typeface="Arial" panose="020B0604020202020204" pitchFamily="34" charset="0"/>
              </a:rPr>
              <a:t>The </a:t>
            </a:r>
            <a:r>
              <a:rPr lang="en-US" sz="2400" dirty="0" smtClean="0">
                <a:latin typeface="Calibri" panose="020F0502020204030204" pitchFamily="34" charset="0"/>
                <a:cs typeface="Arial" panose="020B0604020202020204" pitchFamily="34" charset="0"/>
              </a:rPr>
              <a:t>member </a:t>
            </a:r>
            <a:r>
              <a:rPr lang="en-US" sz="2400" dirty="0">
                <a:latin typeface="Calibri" panose="020F0502020204030204" pitchFamily="34" charset="0"/>
                <a:cs typeface="Arial" panose="020B0604020202020204" pitchFamily="34" charset="0"/>
              </a:rPr>
              <a:t>agrees to be personally responsible for the payment</a:t>
            </a:r>
          </a:p>
          <a:p>
            <a:pPr marL="685800" lvl="5">
              <a:spcBef>
                <a:spcPts val="1000"/>
              </a:spcBef>
            </a:pPr>
            <a:r>
              <a:rPr lang="en-US" sz="2400" dirty="0">
                <a:latin typeface="Calibri" panose="020F0502020204030204" pitchFamily="34" charset="0"/>
                <a:cs typeface="Arial" panose="020B0604020202020204" pitchFamily="34" charset="0"/>
              </a:rPr>
              <a:t>That agreement is </a:t>
            </a:r>
            <a:r>
              <a:rPr lang="en-US" sz="2400" b="1" dirty="0">
                <a:latin typeface="Calibri" panose="020F0502020204030204" pitchFamily="34" charset="0"/>
                <a:cs typeface="Arial" panose="020B0604020202020204" pitchFamily="34" charset="0"/>
              </a:rPr>
              <a:t>in writing</a:t>
            </a:r>
            <a:r>
              <a:rPr lang="en-US" sz="2400" dirty="0">
                <a:latin typeface="Calibri" panose="020F0502020204030204" pitchFamily="34" charset="0"/>
                <a:cs typeface="Arial" panose="020B0604020202020204" pitchFamily="34" charset="0"/>
              </a:rPr>
              <a:t> between the provider and the </a:t>
            </a:r>
            <a:r>
              <a:rPr lang="en-US" sz="2400" dirty="0" smtClean="0">
                <a:latin typeface="Calibri" panose="020F0502020204030204" pitchFamily="34" charset="0"/>
                <a:cs typeface="Arial" panose="020B0604020202020204" pitchFamily="34" charset="0"/>
              </a:rPr>
              <a:t>member </a:t>
            </a:r>
            <a:r>
              <a:rPr lang="en-US" sz="2400" dirty="0">
                <a:latin typeface="Calibri" panose="020F0502020204030204" pitchFamily="34" charset="0"/>
                <a:cs typeface="Arial" panose="020B0604020202020204" pitchFamily="34" charset="0"/>
              </a:rPr>
              <a:t>which details the service and the amount to be paid by the </a:t>
            </a:r>
            <a:r>
              <a:rPr lang="en-US" sz="2400" dirty="0" smtClean="0">
                <a:latin typeface="Calibri" panose="020F0502020204030204" pitchFamily="34" charset="0"/>
                <a:cs typeface="Arial" panose="020B0604020202020204" pitchFamily="34" charset="0"/>
              </a:rPr>
              <a:t>member</a:t>
            </a:r>
          </a:p>
          <a:p>
            <a:pPr marL="457200" indent="-457200" algn="ctr">
              <a:lnSpc>
                <a:spcPct val="100000"/>
              </a:lnSpc>
              <a:spcBef>
                <a:spcPts val="0"/>
              </a:spcBef>
              <a:buNone/>
            </a:pPr>
            <a:endParaRPr lang="en-US" sz="2000" b="1" dirty="0" smtClean="0">
              <a:latin typeface="Calibri" pitchFamily="34" charset="0"/>
            </a:endParaRPr>
          </a:p>
          <a:p>
            <a:pPr marL="457200" indent="-457200" algn="ctr">
              <a:lnSpc>
                <a:spcPct val="100000"/>
              </a:lnSpc>
              <a:spcBef>
                <a:spcPts val="0"/>
              </a:spcBef>
              <a:buNone/>
            </a:pPr>
            <a:r>
              <a:rPr lang="en-US" sz="2000" b="1" dirty="0" smtClean="0">
                <a:latin typeface="Calibri" pitchFamily="34" charset="0"/>
              </a:rPr>
              <a:t>For complete information regarding billing Medicaid members see Utah Medicaid provider manual </a:t>
            </a:r>
          </a:p>
          <a:p>
            <a:pPr marL="457200" indent="-457200" algn="ctr">
              <a:lnSpc>
                <a:spcPct val="100000"/>
              </a:lnSpc>
              <a:spcBef>
                <a:spcPts val="0"/>
              </a:spcBef>
              <a:buNone/>
            </a:pPr>
            <a:r>
              <a:rPr lang="en-US" sz="2000" b="1" dirty="0" smtClean="0">
                <a:latin typeface="Calibri" pitchFamily="34" charset="0"/>
              </a:rPr>
              <a:t>Section 1, Chapter 7</a:t>
            </a:r>
            <a:endParaRPr lang="en-US" sz="2000" b="1" dirty="0">
              <a:latin typeface="Calibri" pitchFamily="34" charset="0"/>
            </a:endParaRPr>
          </a:p>
          <a:p>
            <a:pPr marL="0" indent="0" algn="ctr">
              <a:buNone/>
            </a:pPr>
            <a:endParaRPr lang="en-US" sz="2400" b="1" dirty="0">
              <a:latin typeface="Calibri" pitchFamily="34" charset="0"/>
            </a:endParaRPr>
          </a:p>
          <a:p>
            <a:endParaRPr lang="en-US" sz="2400" dirty="0"/>
          </a:p>
        </p:txBody>
      </p:sp>
    </p:spTree>
    <p:extLst>
      <p:ext uri="{BB962C8B-B14F-4D97-AF65-F5344CB8AC3E}">
        <p14:creationId xmlns:p14="http://schemas.microsoft.com/office/powerpoint/2010/main" val="33853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5334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smtClean="0">
              <a:latin typeface="Calibri" pitchFamily="34" charset="0"/>
            </a:endParaRPr>
          </a:p>
          <a:p>
            <a:pPr marL="0" indent="0">
              <a:buNone/>
            </a:pPr>
            <a:endParaRPr lang="en-US" sz="2400" b="1" dirty="0">
              <a:latin typeface="Calibri" pitchFamily="34" charset="0"/>
            </a:endParaRPr>
          </a:p>
          <a:p>
            <a:pPr marL="0" indent="0" algn="ctr">
              <a:buNone/>
            </a:pPr>
            <a:r>
              <a:rPr lang="en-US" b="1" dirty="0"/>
              <a:t>Sample of financial agreement form is </a:t>
            </a:r>
            <a:r>
              <a:rPr lang="en-US" b="1" dirty="0" smtClean="0"/>
              <a:t>available on the </a:t>
            </a:r>
            <a:r>
              <a:rPr lang="en-US" b="1" dirty="0"/>
              <a:t>website</a:t>
            </a:r>
            <a:endParaRPr lang="en-US" b="1" dirty="0" smtClean="0"/>
          </a:p>
          <a:p>
            <a:pPr marL="0" indent="0" algn="ctr">
              <a:buNone/>
            </a:pPr>
            <a:endParaRPr lang="en-US" sz="2400" b="1" dirty="0" smtClean="0"/>
          </a:p>
          <a:p>
            <a:pPr marL="0" indent="0">
              <a:buNone/>
            </a:pPr>
            <a:r>
              <a:rPr lang="en-US" sz="2000" b="1" dirty="0">
                <a:hlinkClick r:id="rId5"/>
              </a:rPr>
              <a:t>https://</a:t>
            </a:r>
            <a:r>
              <a:rPr lang="en-US" sz="2000" b="1" dirty="0" smtClean="0">
                <a:hlinkClick r:id="rId5"/>
              </a:rPr>
              <a:t>medicaid.utah.gov/utah-medicaid-forms</a:t>
            </a:r>
            <a:endParaRPr lang="en-US" sz="2000" b="1" dirty="0" smtClean="0"/>
          </a:p>
          <a:p>
            <a:pPr marL="0" indent="0">
              <a:buNone/>
            </a:pPr>
            <a:endParaRPr lang="en-US" sz="2000" b="1" dirty="0">
              <a:latin typeface="Calibri" pitchFamily="34" charset="0"/>
            </a:endParaRPr>
          </a:p>
        </p:txBody>
      </p:sp>
      <p:graphicFrame>
        <p:nvGraphicFramePr>
          <p:cNvPr id="3" name="Object 2"/>
          <p:cNvGraphicFramePr>
            <a:graphicFrameLocks noChangeAspect="1"/>
          </p:cNvGraphicFramePr>
          <p:nvPr>
            <p:extLst/>
          </p:nvPr>
        </p:nvGraphicFramePr>
        <p:xfrm>
          <a:off x="6172200" y="1643089"/>
          <a:ext cx="5117757" cy="5214911"/>
        </p:xfrm>
        <a:graphic>
          <a:graphicData uri="http://schemas.openxmlformats.org/presentationml/2006/ole">
            <mc:AlternateContent xmlns:mc="http://schemas.openxmlformats.org/markup-compatibility/2006">
              <mc:Choice xmlns:v="urn:schemas-microsoft-com:vml" Requires="v">
                <p:oleObj spid="_x0000_s1108" name="Acrobat Document" r:id="rId6" imgW="5829199" imgH="7543800" progId="AcroExch.Document.DC">
                  <p:embed/>
                </p:oleObj>
              </mc:Choice>
              <mc:Fallback>
                <p:oleObj name="Acrobat Document" r:id="rId6" imgW="5829199" imgH="7543800" progId="AcroExch.Document.DC">
                  <p:embed/>
                  <p:pic>
                    <p:nvPicPr>
                      <p:cNvPr id="3" name="Object 2"/>
                      <p:cNvPicPr/>
                      <p:nvPr/>
                    </p:nvPicPr>
                    <p:blipFill>
                      <a:blip r:embed="rId7"/>
                      <a:stretch>
                        <a:fillRect/>
                      </a:stretch>
                    </p:blipFill>
                    <p:spPr>
                      <a:xfrm>
                        <a:off x="6172200" y="1643089"/>
                        <a:ext cx="5117757" cy="5214911"/>
                      </a:xfrm>
                      <a:prstGeom prst="rect">
                        <a:avLst/>
                      </a:prstGeom>
                    </p:spPr>
                  </p:pic>
                </p:oleObj>
              </mc:Fallback>
            </mc:AlternateContent>
          </a:graphicData>
        </a:graphic>
      </p:graphicFrame>
      <p:pic>
        <p:nvPicPr>
          <p:cNvPr id="10"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a:prstGeom prst="rect">
            <a:avLst/>
          </a:prstGeom>
        </p:spPr>
      </p:pic>
      <p:sp>
        <p:nvSpPr>
          <p:cNvPr id="11" name="Title 1"/>
          <p:cNvSpPr txBox="1">
            <a:spLocks/>
          </p:cNvSpPr>
          <p:nvPr/>
        </p:nvSpPr>
        <p:spPr>
          <a:xfrm>
            <a:off x="673443" y="144996"/>
            <a:ext cx="10515600" cy="9490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b="1" dirty="0" smtClean="0"/>
              <a:t>Billing Medicaid Members</a:t>
            </a:r>
            <a:endParaRPr lang="en-US" b="1" dirty="0"/>
          </a:p>
        </p:txBody>
      </p:sp>
    </p:spTree>
    <p:extLst>
      <p:ext uri="{BB962C8B-B14F-4D97-AF65-F5344CB8AC3E}">
        <p14:creationId xmlns:p14="http://schemas.microsoft.com/office/powerpoint/2010/main" val="30598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sz="3400" b="1" dirty="0"/>
              <a:t>Billing for Emergency Services Provided to a </a:t>
            </a:r>
            <a:r>
              <a:rPr lang="en-US" sz="3400" b="1" dirty="0" smtClean="0"/>
              <a:t/>
            </a:r>
            <a:br>
              <a:rPr lang="en-US" sz="3400" b="1" dirty="0" smtClean="0"/>
            </a:br>
            <a:r>
              <a:rPr lang="en-US" sz="3400" b="1" dirty="0" smtClean="0"/>
              <a:t>Non-Citizen</a:t>
            </a:r>
            <a:endParaRPr lang="en-US" sz="3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6803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Because </a:t>
            </a:r>
            <a:r>
              <a:rPr lang="en-US" sz="2000" dirty="0"/>
              <a:t>the Emergency Medicaid program for non-citizens has a very restricted scope of services, it does not have some of the same restrictions on billing the member, as is the case in other Medicaid covered </a:t>
            </a:r>
            <a:r>
              <a:rPr lang="en-US" sz="2000" dirty="0" smtClean="0"/>
              <a:t>services </a:t>
            </a:r>
          </a:p>
          <a:p>
            <a:r>
              <a:rPr lang="en-US" sz="2000" dirty="0" smtClean="0"/>
              <a:t>If </a:t>
            </a:r>
            <a:r>
              <a:rPr lang="en-US" sz="2000" dirty="0"/>
              <a:t>a provider does not receive payment from Medicaid because the provider failed to follow procedure to get a service covered, the provider is prohibited from pursuing payment from the </a:t>
            </a:r>
            <a:r>
              <a:rPr lang="en-US" sz="2000" dirty="0" smtClean="0"/>
              <a:t>member </a:t>
            </a:r>
          </a:p>
          <a:p>
            <a:pPr lvl="1"/>
            <a:r>
              <a:rPr lang="en-US" sz="1600" dirty="0" smtClean="0"/>
              <a:t>However </a:t>
            </a:r>
            <a:r>
              <a:rPr lang="en-US" sz="1600" dirty="0"/>
              <a:t>if payment is not made because the service was </a:t>
            </a:r>
            <a:r>
              <a:rPr lang="en-US" sz="1600" dirty="0" smtClean="0"/>
              <a:t>not an emergency or the service is not covered under the program, then the member can be billed for those services</a:t>
            </a:r>
            <a:endParaRPr lang="en-US" sz="1600" dirty="0"/>
          </a:p>
          <a:p>
            <a:r>
              <a:rPr lang="en-US" sz="2000" dirty="0"/>
              <a:t>If a </a:t>
            </a:r>
            <a:r>
              <a:rPr lang="en-US" sz="2000" dirty="0" smtClean="0"/>
              <a:t>service </a:t>
            </a:r>
            <a:r>
              <a:rPr lang="en-US" sz="2000" dirty="0"/>
              <a:t>is a covered service and meets the Medicaid definition of “emergency” Medicaid will pay for the service (subject to correct coding</a:t>
            </a:r>
            <a:r>
              <a:rPr lang="en-US" sz="2000" dirty="0" smtClean="0"/>
              <a:t>) </a:t>
            </a:r>
          </a:p>
          <a:p>
            <a:pPr lvl="1"/>
            <a:r>
              <a:rPr lang="en-US" sz="1600" dirty="0" smtClean="0"/>
              <a:t>However</a:t>
            </a:r>
            <a:r>
              <a:rPr lang="en-US" sz="1600" dirty="0"/>
              <a:t>, if a non-citizen eligible for emergency services only presents at the ER with symptoms that do not appear to be emergent in nature, the provider would be prudent to inform the member prior to the service that the service might not be covered by </a:t>
            </a:r>
            <a:r>
              <a:rPr lang="en-US" sz="1600" dirty="0" smtClean="0"/>
              <a:t>Medicaid  </a:t>
            </a:r>
          </a:p>
          <a:p>
            <a:pPr lvl="1"/>
            <a:r>
              <a:rPr lang="en-US" sz="1600" dirty="0" smtClean="0"/>
              <a:t>In </a:t>
            </a:r>
            <a:r>
              <a:rPr lang="en-US" sz="1600" dirty="0"/>
              <a:t>that case the member will be financially responsible for paying the </a:t>
            </a:r>
            <a:r>
              <a:rPr lang="en-US" sz="1600" dirty="0" smtClean="0"/>
              <a:t>bill </a:t>
            </a:r>
            <a:endParaRPr lang="en-US" sz="1600" dirty="0"/>
          </a:p>
        </p:txBody>
      </p:sp>
    </p:spTree>
    <p:extLst>
      <p:ext uri="{BB962C8B-B14F-4D97-AF65-F5344CB8AC3E}">
        <p14:creationId xmlns:p14="http://schemas.microsoft.com/office/powerpoint/2010/main" val="244570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sz="3400" b="1" dirty="0"/>
              <a:t>Charges </a:t>
            </a:r>
            <a:r>
              <a:rPr lang="en-US" sz="3400" b="1" dirty="0" smtClean="0"/>
              <a:t>That Are Not the </a:t>
            </a:r>
            <a:r>
              <a:rPr lang="en-US" sz="3400" b="1" dirty="0"/>
              <a:t>Responsibility </a:t>
            </a:r>
            <a:r>
              <a:rPr lang="en-US" sz="3400" b="1" dirty="0" smtClean="0"/>
              <a:t/>
            </a:r>
            <a:br>
              <a:rPr lang="en-US" sz="3400" b="1" dirty="0" smtClean="0"/>
            </a:br>
            <a:r>
              <a:rPr lang="en-US" sz="3400" b="1" dirty="0" smtClean="0"/>
              <a:t>of </a:t>
            </a:r>
            <a:r>
              <a:rPr lang="en-US" sz="3400" b="1" dirty="0"/>
              <a:t>the Member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42602"/>
            <a:ext cx="10515600" cy="501539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10000"/>
              </a:lnSpc>
              <a:buNone/>
            </a:pPr>
            <a:r>
              <a:rPr lang="en-US" sz="6000" dirty="0"/>
              <a:t>Except for the cost sharing responsibilities discussed previously, members are not responsible for the following charges: </a:t>
            </a:r>
          </a:p>
          <a:p>
            <a:pPr>
              <a:lnSpc>
                <a:spcPct val="110000"/>
              </a:lnSpc>
            </a:pPr>
            <a:r>
              <a:rPr lang="en-US" sz="5500" dirty="0"/>
              <a:t>A claim or portion of a claim that is denied for lack of medical necessity (for exceptions refer to </a:t>
            </a:r>
            <a:r>
              <a:rPr lang="en-US" sz="5500" i="1" dirty="0"/>
              <a:t>Chapter 3, Provider Participation and Requirements, Exceptions to Prohibition on Billing Members</a:t>
            </a:r>
            <a:r>
              <a:rPr lang="en-US" sz="5500" dirty="0"/>
              <a:t>) </a:t>
            </a:r>
          </a:p>
          <a:p>
            <a:pPr>
              <a:lnSpc>
                <a:spcPct val="110000"/>
              </a:lnSpc>
            </a:pPr>
            <a:r>
              <a:rPr lang="en-US" sz="5500" dirty="0"/>
              <a:t>Charges in excess of Medicaid maximum allowable rate</a:t>
            </a:r>
          </a:p>
          <a:p>
            <a:pPr>
              <a:lnSpc>
                <a:spcPct val="110000"/>
              </a:lnSpc>
            </a:pPr>
            <a:r>
              <a:rPr lang="en-US" sz="5500" dirty="0"/>
              <a:t>A claim or portion of a claim denied due to provider error</a:t>
            </a:r>
          </a:p>
          <a:p>
            <a:pPr>
              <a:lnSpc>
                <a:spcPct val="110000"/>
              </a:lnSpc>
            </a:pPr>
            <a:r>
              <a:rPr lang="en-US" sz="5500" dirty="0"/>
              <a:t>A service for which the provider did not seek prior authorization or did not follow up on a request for additional documentation </a:t>
            </a:r>
          </a:p>
          <a:p>
            <a:pPr>
              <a:lnSpc>
                <a:spcPct val="110000"/>
              </a:lnSpc>
            </a:pPr>
            <a:r>
              <a:rPr lang="en-US" sz="5500" dirty="0"/>
              <a:t>A claim or portion of a claim denied due to changes made in state or federal mandates after services were </a:t>
            </a:r>
            <a:r>
              <a:rPr lang="en-US" sz="5500" dirty="0" smtClean="0"/>
              <a:t>performed  </a:t>
            </a:r>
          </a:p>
          <a:p>
            <a:pPr lvl="1">
              <a:lnSpc>
                <a:spcPct val="110000"/>
              </a:lnSpc>
            </a:pPr>
            <a:r>
              <a:rPr lang="en-US" sz="5100" dirty="0" smtClean="0"/>
              <a:t>The </a:t>
            </a:r>
            <a:r>
              <a:rPr lang="en-US" sz="5100" dirty="0"/>
              <a:t>difference between the Medicaid cost sharing responsibility, if any, and the Medicare or Medicare Advantage </a:t>
            </a:r>
            <a:r>
              <a:rPr lang="en-US" sz="5100" dirty="0" smtClean="0"/>
              <a:t>co-payments</a:t>
            </a:r>
            <a:endParaRPr lang="en-US" sz="5100" dirty="0"/>
          </a:p>
          <a:p>
            <a:endParaRPr lang="en-US" dirty="0"/>
          </a:p>
        </p:txBody>
      </p:sp>
    </p:spTree>
    <p:extLst>
      <p:ext uri="{BB962C8B-B14F-4D97-AF65-F5344CB8AC3E}">
        <p14:creationId xmlns:p14="http://schemas.microsoft.com/office/powerpoint/2010/main" val="20662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sz="3400" b="1" dirty="0"/>
              <a:t>Charges </a:t>
            </a:r>
            <a:r>
              <a:rPr lang="en-US" sz="3400" b="1" dirty="0" smtClean="0"/>
              <a:t>That Are Not </a:t>
            </a:r>
            <a:r>
              <a:rPr lang="en-US" sz="3400" b="1" dirty="0"/>
              <a:t>the Responsibility </a:t>
            </a:r>
            <a:br>
              <a:rPr lang="en-US" sz="3400" b="1" dirty="0"/>
            </a:br>
            <a:r>
              <a:rPr lang="en-US" sz="3400" b="1" dirty="0"/>
              <a:t>of the Member </a:t>
            </a:r>
            <a:endParaRPr lang="en-US" sz="3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42603"/>
            <a:ext cx="10515600" cy="470141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400" dirty="0"/>
              <a:t>Medicaid pays the difference, if any, between the Medicaid maximum allowable fee and the total of all payments previously received by the provider for the same service by a responsible third </a:t>
            </a:r>
            <a:r>
              <a:rPr lang="en-US" sz="3400" dirty="0" smtClean="0"/>
              <a:t>party </a:t>
            </a:r>
          </a:p>
          <a:p>
            <a:pPr>
              <a:lnSpc>
                <a:spcPct val="110000"/>
              </a:lnSpc>
            </a:pPr>
            <a:r>
              <a:rPr lang="en-US" sz="3400" dirty="0" smtClean="0"/>
              <a:t>Members </a:t>
            </a:r>
            <a:r>
              <a:rPr lang="en-US" sz="3400" dirty="0"/>
              <a:t>are not responsible for deductibles, co-payments, or co-insurance amounts if such payments when added to the amounts paid by third parties, equal or exceed the Medicaid maximum for that service, even if the Medicaid amount is </a:t>
            </a:r>
            <a:r>
              <a:rPr lang="en-US" sz="3400" dirty="0" smtClean="0"/>
              <a:t>zero</a:t>
            </a:r>
            <a:endParaRPr lang="en-US" sz="3400" dirty="0"/>
          </a:p>
          <a:p>
            <a:pPr>
              <a:lnSpc>
                <a:spcPct val="110000"/>
              </a:lnSpc>
            </a:pPr>
            <a:r>
              <a:rPr lang="en-US" sz="3400" dirty="0" smtClean="0"/>
              <a:t>The </a:t>
            </a:r>
            <a:r>
              <a:rPr lang="en-US" sz="3400" dirty="0"/>
              <a:t>member is not responsible for private insurance cost share amounts if the claim is for a Medicaid covered service by a Medicaid enrolled provider who accepted the member as a Medicaid </a:t>
            </a:r>
            <a:r>
              <a:rPr lang="en-US" sz="3400" dirty="0" smtClean="0"/>
              <a:t>member </a:t>
            </a:r>
          </a:p>
          <a:p>
            <a:pPr>
              <a:lnSpc>
                <a:spcPct val="110000"/>
              </a:lnSpc>
            </a:pPr>
            <a:r>
              <a:rPr lang="en-US" sz="3400" dirty="0" smtClean="0"/>
              <a:t>Medicaid </a:t>
            </a:r>
            <a:r>
              <a:rPr lang="en-US" sz="3400" dirty="0"/>
              <a:t>pays the difference between the amount paid by private insurance and the Medicaid maximum allowed </a:t>
            </a:r>
            <a:r>
              <a:rPr lang="en-US" sz="3400" dirty="0" smtClean="0"/>
              <a:t>amount </a:t>
            </a:r>
          </a:p>
          <a:p>
            <a:pPr>
              <a:lnSpc>
                <a:spcPct val="110000"/>
              </a:lnSpc>
            </a:pPr>
            <a:r>
              <a:rPr lang="en-US" sz="3400" dirty="0" smtClean="0"/>
              <a:t>Medicaid </a:t>
            </a:r>
            <a:r>
              <a:rPr lang="en-US" sz="3400" dirty="0"/>
              <a:t>will not make any payment if the amount received from the third party insurance is equal to or greater than the Medicaid allowable </a:t>
            </a:r>
            <a:r>
              <a:rPr lang="en-US" sz="3400" dirty="0" smtClean="0"/>
              <a:t>rate</a:t>
            </a:r>
            <a:endParaRPr lang="en-US" sz="3400" dirty="0"/>
          </a:p>
          <a:p>
            <a:endParaRPr lang="en-US" dirty="0"/>
          </a:p>
        </p:txBody>
      </p:sp>
    </p:spTree>
    <p:extLst>
      <p:ext uri="{BB962C8B-B14F-4D97-AF65-F5344CB8AC3E}">
        <p14:creationId xmlns:p14="http://schemas.microsoft.com/office/powerpoint/2010/main" val="344940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65907"/>
            <a:ext cx="7589520" cy="947037"/>
          </a:xfrm>
        </p:spPr>
        <p:txBody>
          <a:bodyPr>
            <a:noAutofit/>
          </a:bodyPr>
          <a:lstStyle/>
          <a:p>
            <a:r>
              <a:rPr lang="en-US" b="1" kern="0" dirty="0"/>
              <a:t>Coverage and Reimbursement </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Rectangle 2"/>
          <p:cNvSpPr/>
          <p:nvPr/>
        </p:nvSpPr>
        <p:spPr>
          <a:xfrm>
            <a:off x="838199" y="1842603"/>
            <a:ext cx="10761617" cy="3970318"/>
          </a:xfrm>
          <a:prstGeom prst="rect">
            <a:avLst/>
          </a:prstGeom>
        </p:spPr>
        <p:txBody>
          <a:bodyPr wrap="square">
            <a:spAutoFit/>
          </a:bodyPr>
          <a:lstStyle/>
          <a:p>
            <a:r>
              <a:rPr lang="en-US" sz="2800" dirty="0" smtClean="0"/>
              <a:t>The Bureau of Coverage and Reimbursement (BCRP) </a:t>
            </a:r>
            <a:r>
              <a:rPr lang="en-US" sz="2800" dirty="0"/>
              <a:t>is continuing to make substantial changes to </a:t>
            </a:r>
            <a:r>
              <a:rPr lang="en-US" sz="2800" dirty="0" smtClean="0"/>
              <a:t>provider manuals it oversees. </a:t>
            </a:r>
          </a:p>
          <a:p>
            <a:pPr marL="457200" indent="-457200">
              <a:buFont typeface="Arial" panose="020B0604020202020204" pitchFamily="34" charset="0"/>
              <a:buChar char="•"/>
            </a:pPr>
            <a:r>
              <a:rPr lang="en-US" sz="2800" dirty="0" smtClean="0"/>
              <a:t>BCRP </a:t>
            </a:r>
            <a:r>
              <a:rPr lang="en-US" sz="2800" dirty="0"/>
              <a:t>is moving policy from the provider manuals to the appropriate Utah Administrative Rule within </a:t>
            </a:r>
            <a:r>
              <a:rPr lang="en-US" sz="2800" dirty="0">
                <a:hlinkClick r:id="rId4"/>
              </a:rPr>
              <a:t>R414, Health, Health Care Financing, Coverage and Reimbursement </a:t>
            </a:r>
            <a:r>
              <a:rPr lang="en-US" sz="2800" dirty="0" smtClean="0">
                <a:hlinkClick r:id="rId4"/>
              </a:rPr>
              <a:t>Policy</a:t>
            </a:r>
            <a:endParaRPr lang="en-US" sz="2800" dirty="0"/>
          </a:p>
          <a:p>
            <a:pPr marL="457200" indent="-457200">
              <a:buFont typeface="Arial" panose="020B0604020202020204" pitchFamily="34" charset="0"/>
              <a:buChar char="•"/>
            </a:pPr>
            <a:r>
              <a:rPr lang="en-US" sz="2800" dirty="0" smtClean="0"/>
              <a:t>The changes </a:t>
            </a:r>
            <a:r>
              <a:rPr lang="en-US" sz="2800" dirty="0"/>
              <a:t>are detailed in the </a:t>
            </a:r>
            <a:r>
              <a:rPr lang="en-US" sz="2800" dirty="0">
                <a:hlinkClick r:id="rId5"/>
              </a:rPr>
              <a:t>Utah State </a:t>
            </a:r>
            <a:r>
              <a:rPr lang="en-US" sz="2800" dirty="0" smtClean="0">
                <a:hlinkClick r:id="rId5"/>
              </a:rPr>
              <a:t>Bulletin</a:t>
            </a:r>
            <a:r>
              <a:rPr lang="en-US" sz="2800" dirty="0" smtClean="0"/>
              <a:t> as they </a:t>
            </a:r>
            <a:r>
              <a:rPr lang="en-US" sz="2800" dirty="0"/>
              <a:t>go through the rule-making </a:t>
            </a:r>
            <a:r>
              <a:rPr lang="en-US" sz="2800" dirty="0" smtClean="0"/>
              <a:t>process </a:t>
            </a:r>
          </a:p>
          <a:p>
            <a:pPr marL="457200" indent="-457200">
              <a:buFont typeface="Arial" panose="020B0604020202020204" pitchFamily="34" charset="0"/>
              <a:buChar char="•"/>
            </a:pPr>
            <a:r>
              <a:rPr lang="en-US" sz="2800" dirty="0" smtClean="0"/>
              <a:t>Providers </a:t>
            </a:r>
            <a:r>
              <a:rPr lang="en-US" sz="2800" dirty="0"/>
              <a:t>are encouraged to become familiar with Administrative Rule in order to find Medicaid coverage policy for specific </a:t>
            </a:r>
            <a:r>
              <a:rPr lang="en-US" sz="2800" dirty="0" smtClean="0"/>
              <a:t>services</a:t>
            </a:r>
            <a:endParaRPr lang="en-US" sz="2800" dirty="0"/>
          </a:p>
        </p:txBody>
      </p:sp>
    </p:spTree>
    <p:extLst>
      <p:ext uri="{BB962C8B-B14F-4D97-AF65-F5344CB8AC3E}">
        <p14:creationId xmlns:p14="http://schemas.microsoft.com/office/powerpoint/2010/main" val="332869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Rectangle 2"/>
          <p:cNvSpPr/>
          <p:nvPr/>
        </p:nvSpPr>
        <p:spPr>
          <a:xfrm>
            <a:off x="838199" y="1842603"/>
            <a:ext cx="10761617" cy="4832092"/>
          </a:xfrm>
          <a:prstGeom prst="rect">
            <a:avLst/>
          </a:prstGeom>
        </p:spPr>
        <p:txBody>
          <a:bodyPr wrap="square">
            <a:spAutoFit/>
          </a:bodyPr>
          <a:lstStyle/>
          <a:p>
            <a:r>
              <a:rPr lang="en-US" sz="2800" dirty="0" smtClean="0"/>
              <a:t>Specific </a:t>
            </a:r>
            <a:r>
              <a:rPr lang="en-US" sz="2800" dirty="0"/>
              <a:t>coverage </a:t>
            </a:r>
            <a:r>
              <a:rPr lang="en-US" sz="2800" dirty="0" smtClean="0"/>
              <a:t>for </a:t>
            </a:r>
            <a:r>
              <a:rPr lang="en-US" sz="2800" dirty="0"/>
              <a:t>CPT or HCPCS codes is found in the Utah Medicaid Coverage and Reimbursement Code Lookup. </a:t>
            </a:r>
            <a:endParaRPr lang="en-US" sz="2800" dirty="0" smtClean="0"/>
          </a:p>
          <a:p>
            <a:pPr marL="457200" indent="-457200">
              <a:buFont typeface="Arial" panose="020B0604020202020204" pitchFamily="34" charset="0"/>
              <a:buChar char="•"/>
            </a:pPr>
            <a:r>
              <a:rPr lang="en-US" sz="2800" dirty="0" smtClean="0"/>
              <a:t>The </a:t>
            </a:r>
            <a:r>
              <a:rPr lang="en-US" sz="2800" dirty="0">
                <a:hlinkClick r:id="rId5"/>
              </a:rPr>
              <a:t>Coverage and Reimbursement Code </a:t>
            </a:r>
            <a:r>
              <a:rPr lang="en-US" sz="2800" dirty="0" smtClean="0">
                <a:hlinkClick r:id="rId5"/>
              </a:rPr>
              <a:t>Lookup</a:t>
            </a:r>
            <a:r>
              <a:rPr lang="en-US" sz="2800" dirty="0" smtClean="0"/>
              <a:t> allows </a:t>
            </a:r>
            <a:r>
              <a:rPr lang="en-US" sz="2800" dirty="0"/>
              <a:t>providers to search for coverage and reimbursement information by procedure code, date of service, and provider </a:t>
            </a:r>
            <a:r>
              <a:rPr lang="en-US" sz="2800" dirty="0" smtClean="0"/>
              <a:t>type </a:t>
            </a:r>
          </a:p>
          <a:p>
            <a:endParaRPr lang="en-US" sz="2800" dirty="0" smtClean="0"/>
          </a:p>
          <a:p>
            <a:r>
              <a:rPr lang="en-US" sz="2800" dirty="0" smtClean="0"/>
              <a:t>Provider </a:t>
            </a:r>
            <a:r>
              <a:rPr lang="en-US" sz="2800" dirty="0"/>
              <a:t>manuals and attachments may be found at </a:t>
            </a:r>
            <a:r>
              <a:rPr lang="en-US" sz="2800" dirty="0">
                <a:hlinkClick r:id="rId6"/>
              </a:rPr>
              <a:t>Utah Medicaid Official </a:t>
            </a:r>
            <a:r>
              <a:rPr lang="en-US" sz="2800" dirty="0" smtClean="0">
                <a:hlinkClick r:id="rId6"/>
              </a:rPr>
              <a:t>Publications</a:t>
            </a:r>
            <a:r>
              <a:rPr lang="en-US" sz="2800" dirty="0" smtClean="0"/>
              <a:t>.</a:t>
            </a:r>
          </a:p>
          <a:p>
            <a:pPr marL="457200" indent="-457200">
              <a:buFont typeface="Arial" panose="020B0604020202020204" pitchFamily="34" charset="0"/>
              <a:buChar char="•"/>
            </a:pPr>
            <a:r>
              <a:rPr lang="en-US" sz="2800" dirty="0" smtClean="0"/>
              <a:t>Providers </a:t>
            </a:r>
            <a:r>
              <a:rPr lang="en-US" sz="2800" dirty="0"/>
              <a:t>are encouraged to become familiar with the updated rules and manuals noting changes in the structure, formatting, and content of the </a:t>
            </a:r>
            <a:r>
              <a:rPr lang="en-US" sz="2800" dirty="0" smtClean="0"/>
              <a:t>manuals </a:t>
            </a:r>
            <a:endParaRPr lang="en-US" sz="2800" dirty="0"/>
          </a:p>
        </p:txBody>
      </p:sp>
      <p:sp>
        <p:nvSpPr>
          <p:cNvPr id="8" name="Title 1"/>
          <p:cNvSpPr txBox="1">
            <a:spLocks/>
          </p:cNvSpPr>
          <p:nvPr>
            <p:custDataLst>
              <p:tags r:id="rId1"/>
            </p:custDataLst>
          </p:nvPr>
        </p:nvSpPr>
        <p:spPr>
          <a:xfrm>
            <a:off x="673443" y="144996"/>
            <a:ext cx="10515600" cy="949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mtClean="0"/>
              <a:t>Coverage and Reimbursement Lookup Tool</a:t>
            </a:r>
            <a:endParaRPr lang="en-US" sz="3600" b="1" dirty="0"/>
          </a:p>
        </p:txBody>
      </p:sp>
    </p:spTree>
    <p:extLst>
      <p:ext uri="{BB962C8B-B14F-4D97-AF65-F5344CB8AC3E}">
        <p14:creationId xmlns:p14="http://schemas.microsoft.com/office/powerpoint/2010/main" val="34432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sz="3600" b="1" dirty="0" smtClean="0"/>
              <a:t>Coverage and Reimbursement Lookup Tool</a:t>
            </a:r>
            <a:endParaRPr lang="en-US" sz="3600"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12" name="Picture 11"/>
          <p:cNvPicPr/>
          <p:nvPr/>
        </p:nvPicPr>
        <p:blipFill rotWithShape="1">
          <a:blip r:embed="rId10"/>
          <a:srcRect l="58750" t="4530" r="804" b="68079"/>
          <a:stretch/>
        </p:blipFill>
        <p:spPr bwMode="auto">
          <a:xfrm>
            <a:off x="1537713" y="1851241"/>
            <a:ext cx="8912719" cy="4892289"/>
          </a:xfrm>
          <a:prstGeom prst="rect">
            <a:avLst/>
          </a:prstGeom>
          <a:ln>
            <a:noFill/>
          </a:ln>
          <a:extLst>
            <a:ext uri="{53640926-AAD7-44D8-BBD7-CCE9431645EC}">
              <a14:shadowObscured xmlns:a14="http://schemas.microsoft.com/office/drawing/2010/main"/>
            </a:ext>
          </a:extLst>
        </p:spPr>
      </p:pic>
      <p:sp>
        <p:nvSpPr>
          <p:cNvPr id="8" name="Oval 7"/>
          <p:cNvSpPr/>
          <p:nvPr>
            <p:custDataLst>
              <p:tags r:id="rId5"/>
            </p:custDataLst>
          </p:nvPr>
        </p:nvSpPr>
        <p:spPr bwMode="auto">
          <a:xfrm>
            <a:off x="2434712" y="2724180"/>
            <a:ext cx="1796466" cy="304800"/>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2025130648"/>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Non-Traditional Medicaid Plan</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Members </a:t>
            </a:r>
            <a:r>
              <a:rPr lang="en-US" dirty="0"/>
              <a:t>eligible for Non-Traditional Medicaid </a:t>
            </a:r>
            <a:r>
              <a:rPr lang="en-US" dirty="0" smtClean="0"/>
              <a:t>include:</a:t>
            </a:r>
            <a:endParaRPr lang="en-US" dirty="0"/>
          </a:p>
          <a:p>
            <a:r>
              <a:rPr lang="en-US" dirty="0"/>
              <a:t>Adults on Family Medicaid programs (adults with dependent children)</a:t>
            </a:r>
          </a:p>
          <a:p>
            <a:r>
              <a:rPr lang="en-US" dirty="0"/>
              <a:t>Adult care-taker relatives on Family Medicaid</a:t>
            </a:r>
          </a:p>
          <a:p>
            <a:r>
              <a:rPr lang="en-US" dirty="0"/>
              <a:t>Services are based on the program type a person is eligible to </a:t>
            </a:r>
            <a:r>
              <a:rPr lang="en-US" dirty="0" smtClean="0"/>
              <a:t>receive</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0284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b="1" dirty="0" smtClean="0"/>
              <a:t>Medicaid Manuals</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3" name="Picture 2"/>
          <p:cNvPicPr>
            <a:picLocks noChangeAspect="1"/>
          </p:cNvPicPr>
          <p:nvPr/>
        </p:nvPicPr>
        <p:blipFill>
          <a:blip r:embed="rId10"/>
          <a:stretch>
            <a:fillRect/>
          </a:stretch>
        </p:blipFill>
        <p:spPr>
          <a:xfrm>
            <a:off x="335601" y="2216323"/>
            <a:ext cx="11316944" cy="4641677"/>
          </a:xfrm>
          <a:prstGeom prst="rect">
            <a:avLst/>
          </a:prstGeom>
        </p:spPr>
      </p:pic>
      <p:sp>
        <p:nvSpPr>
          <p:cNvPr id="8" name="Oval 7"/>
          <p:cNvSpPr/>
          <p:nvPr>
            <p:custDataLst>
              <p:tags r:id="rId5"/>
            </p:custDataLst>
          </p:nvPr>
        </p:nvSpPr>
        <p:spPr bwMode="auto">
          <a:xfrm>
            <a:off x="2484588" y="4505498"/>
            <a:ext cx="3824772" cy="465513"/>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4231568341"/>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1"/>
            </p:custDataLst>
          </p:nvPr>
        </p:nvSpPr>
        <p:spPr>
          <a:xfrm>
            <a:off x="6244389" y="1514059"/>
            <a:ext cx="5403325" cy="5265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Select appropriate provider type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Enter 5 character HCPCS/CPT code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Enter date of service (if future, keep current date)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Inquire on retroactive coverage for the previous 2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Non-covered services will show up as “not billable by provider type”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a:spLocks noGrp="1"/>
          </p:cNvSpPr>
          <p:nvPr>
            <p:ph type="title"/>
            <p:custDataLst>
              <p:tags r:id="rId2"/>
            </p:custDataLst>
          </p:nvPr>
        </p:nvSpPr>
        <p:spPr>
          <a:xfrm>
            <a:off x="619014" y="126195"/>
            <a:ext cx="10101943" cy="949042"/>
          </a:xfrm>
        </p:spPr>
        <p:txBody>
          <a:bodyPr>
            <a:normAutofit/>
          </a:bodyPr>
          <a:lstStyle/>
          <a:p>
            <a:r>
              <a:rPr lang="en-US" sz="4000" b="1" dirty="0" smtClean="0"/>
              <a:t>Coverage and Reimbursement Lookup</a:t>
            </a:r>
            <a:endParaRPr lang="en-US" sz="4000" b="1" dirty="0"/>
          </a:p>
        </p:txBody>
      </p:sp>
      <p:pic>
        <p:nvPicPr>
          <p:cNvPr id="5" name="Picture 4"/>
          <p:cNvPicPr>
            <a:picLocks noChangeAspect="1"/>
          </p:cNvPicPr>
          <p:nvPr/>
        </p:nvPicPr>
        <p:blipFill>
          <a:blip r:embed="rId7"/>
          <a:stretch>
            <a:fillRect/>
          </a:stretch>
        </p:blipFill>
        <p:spPr>
          <a:xfrm>
            <a:off x="771794" y="1514059"/>
            <a:ext cx="4558195" cy="5139200"/>
          </a:xfrm>
          <a:prstGeom prst="rect">
            <a:avLst/>
          </a:prstGeom>
        </p:spPr>
      </p:pic>
    </p:spTree>
    <p:extLst>
      <p:ext uri="{BB962C8B-B14F-4D97-AF65-F5344CB8AC3E}">
        <p14:creationId xmlns:p14="http://schemas.microsoft.com/office/powerpoint/2010/main" val="601122119"/>
      </p:ext>
    </p:extLst>
  </p:cSld>
  <p:clrMapOvr>
    <a:masterClrMapping/>
  </p:clrMapOvr>
  <mc:AlternateContent xmlns:mc="http://schemas.openxmlformats.org/markup-compatibility/2006" xmlns:p14="http://schemas.microsoft.com/office/powerpoint/2010/main">
    <mc:Choice Requires="p14">
      <p:transition spd="med" p14:dur="700" advTm="55176">
        <p:fade/>
      </p:transition>
    </mc:Choice>
    <mc:Fallback xmlns="">
      <p:transition spd="med" advTm="55176">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pic>
        <p:nvPicPr>
          <p:cNvPr id="3" name="Picture 2"/>
          <p:cNvPicPr>
            <a:picLocks noChangeAspect="1"/>
          </p:cNvPicPr>
          <p:nvPr/>
        </p:nvPicPr>
        <p:blipFill>
          <a:blip r:embed="rId11"/>
          <a:stretch>
            <a:fillRect/>
          </a:stretch>
        </p:blipFill>
        <p:spPr>
          <a:xfrm>
            <a:off x="526604" y="1514059"/>
            <a:ext cx="5450288" cy="5343941"/>
          </a:xfrm>
          <a:prstGeom prst="rect">
            <a:avLst/>
          </a:prstGeom>
        </p:spPr>
      </p:pic>
      <p:pic>
        <p:nvPicPr>
          <p:cNvPr id="5" name="Picture 4"/>
          <p:cNvPicPr>
            <a:picLocks noChangeAspect="1"/>
          </p:cNvPicPr>
          <p:nvPr/>
        </p:nvPicPr>
        <p:blipFill>
          <a:blip r:embed="rId12"/>
          <a:stretch>
            <a:fillRect/>
          </a:stretch>
        </p:blipFill>
        <p:spPr>
          <a:xfrm>
            <a:off x="6117771" y="1501917"/>
            <a:ext cx="5330083" cy="5356083"/>
          </a:xfrm>
          <a:prstGeom prst="rect">
            <a:avLst/>
          </a:prstGeom>
        </p:spPr>
      </p:pic>
      <p:sp>
        <p:nvSpPr>
          <p:cNvPr id="10" name="Oval 9"/>
          <p:cNvSpPr/>
          <p:nvPr>
            <p:custDataLst>
              <p:tags r:id="rId1"/>
            </p:custDataLst>
          </p:nvPr>
        </p:nvSpPr>
        <p:spPr bwMode="auto">
          <a:xfrm>
            <a:off x="526604" y="1921692"/>
            <a:ext cx="1443710" cy="348053"/>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1" name="Oval 10"/>
          <p:cNvSpPr/>
          <p:nvPr>
            <p:custDataLst>
              <p:tags r:id="rId2"/>
            </p:custDataLst>
          </p:nvPr>
        </p:nvSpPr>
        <p:spPr bwMode="auto">
          <a:xfrm>
            <a:off x="6095999" y="1921692"/>
            <a:ext cx="1443710" cy="348053"/>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cxnSp>
        <p:nvCxnSpPr>
          <p:cNvPr id="6" name="Straight Arrow Connector 5"/>
          <p:cNvCxnSpPr>
            <a:stCxn id="10" idx="6"/>
          </p:cNvCxnSpPr>
          <p:nvPr/>
        </p:nvCxnSpPr>
        <p:spPr>
          <a:xfrm>
            <a:off x="1970314" y="2095719"/>
            <a:ext cx="0" cy="464601"/>
          </a:xfrm>
          <a:prstGeom prst="straightConnector1">
            <a:avLst/>
          </a:prstGeom>
          <a:ln w="38100">
            <a:solidFill>
              <a:srgbClr val="7030A0"/>
            </a:solidFill>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7539709" y="2095719"/>
            <a:ext cx="0" cy="464601"/>
          </a:xfrm>
          <a:prstGeom prst="straightConnector1">
            <a:avLst/>
          </a:prstGeom>
          <a:ln w="38100">
            <a:solidFill>
              <a:srgbClr val="7030A0"/>
            </a:solidFill>
            <a:tailEnd type="triangle"/>
          </a:ln>
        </p:spPr>
        <p:style>
          <a:lnRef idx="3">
            <a:schemeClr val="accent6"/>
          </a:lnRef>
          <a:fillRef idx="0">
            <a:schemeClr val="accent6"/>
          </a:fillRef>
          <a:effectRef idx="2">
            <a:schemeClr val="accent6"/>
          </a:effectRef>
          <a:fontRef idx="minor">
            <a:schemeClr val="tx1"/>
          </a:fontRef>
        </p:style>
      </p:cxnSp>
      <p:sp>
        <p:nvSpPr>
          <p:cNvPr id="13" name="Title 1"/>
          <p:cNvSpPr>
            <a:spLocks noGrp="1"/>
          </p:cNvSpPr>
          <p:nvPr>
            <p:ph type="title"/>
            <p:custDataLst>
              <p:tags r:id="rId3"/>
            </p:custDataLst>
          </p:nvPr>
        </p:nvSpPr>
        <p:spPr>
          <a:xfrm>
            <a:off x="619014" y="126195"/>
            <a:ext cx="10101943" cy="949042"/>
          </a:xfrm>
        </p:spPr>
        <p:txBody>
          <a:bodyPr>
            <a:normAutofit/>
          </a:bodyPr>
          <a:lstStyle/>
          <a:p>
            <a:r>
              <a:rPr lang="en-US" sz="4000" b="1" dirty="0" smtClean="0"/>
              <a:t>Coverage and Reimbursement Lookup</a:t>
            </a:r>
            <a:endParaRPr lang="en-US" sz="4000" b="1" dirty="0"/>
          </a:p>
        </p:txBody>
      </p:sp>
      <p:sp>
        <p:nvSpPr>
          <p:cNvPr id="14" name="Content Placeholder 2"/>
          <p:cNvSpPr txBox="1">
            <a:spLocks/>
          </p:cNvSpPr>
          <p:nvPr>
            <p:custDataLst>
              <p:tags r:id="rId4"/>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ontent Placeholder 2"/>
          <p:cNvSpPr txBox="1">
            <a:spLocks/>
          </p:cNvSpPr>
          <p:nvPr>
            <p:custDataLst>
              <p:tags r:id="rId5"/>
            </p:custDataLst>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2"/>
          <p:cNvSpPr txBox="1">
            <a:spLocks/>
          </p:cNvSpPr>
          <p:nvPr>
            <p:custDataLst>
              <p:tags r:id="rId6"/>
            </p:custDataLst>
          </p:nvPr>
        </p:nvSpPr>
        <p:spPr>
          <a:xfrm>
            <a:off x="1143000" y="21304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562611"/>
      </p:ext>
    </p:extLst>
  </p:cSld>
  <p:clrMapOvr>
    <a:masterClrMapping/>
  </p:clrMapOvr>
  <mc:AlternateContent xmlns:mc="http://schemas.openxmlformats.org/markup-compatibility/2006" xmlns:p14="http://schemas.microsoft.com/office/powerpoint/2010/main">
    <mc:Choice Requires="p14">
      <p:transition spd="med" p14:dur="700" advTm="45681">
        <p:fade/>
      </p:transition>
    </mc:Choice>
    <mc:Fallback xmlns="">
      <p:transition spd="med" advTm="45681">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b="1" dirty="0" smtClean="0"/>
              <a:t>Medicaid Manuals</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12" name="Picture 11"/>
          <p:cNvPicPr/>
          <p:nvPr/>
        </p:nvPicPr>
        <p:blipFill rotWithShape="1">
          <a:blip r:embed="rId10"/>
          <a:srcRect l="58750" t="4530" r="804" b="68079"/>
          <a:stretch/>
        </p:blipFill>
        <p:spPr bwMode="auto">
          <a:xfrm>
            <a:off x="1537713" y="1851241"/>
            <a:ext cx="8912719" cy="4892289"/>
          </a:xfrm>
          <a:prstGeom prst="rect">
            <a:avLst/>
          </a:prstGeom>
          <a:ln>
            <a:noFill/>
          </a:ln>
          <a:extLst>
            <a:ext uri="{53640926-AAD7-44D8-BBD7-CCE9431645EC}">
              <a14:shadowObscured xmlns:a14="http://schemas.microsoft.com/office/drawing/2010/main"/>
            </a:ext>
          </a:extLst>
        </p:spPr>
      </p:pic>
      <p:sp>
        <p:nvSpPr>
          <p:cNvPr id="8" name="Oval 7"/>
          <p:cNvSpPr/>
          <p:nvPr>
            <p:custDataLst>
              <p:tags r:id="rId5"/>
            </p:custDataLst>
          </p:nvPr>
        </p:nvSpPr>
        <p:spPr bwMode="auto">
          <a:xfrm>
            <a:off x="7106465" y="2566238"/>
            <a:ext cx="1796466" cy="304800"/>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2981117310"/>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b="1" dirty="0" smtClean="0"/>
              <a:t>Medicaid Manuals</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3" name="Picture 2"/>
          <p:cNvPicPr>
            <a:picLocks noChangeAspect="1"/>
          </p:cNvPicPr>
          <p:nvPr/>
        </p:nvPicPr>
        <p:blipFill>
          <a:blip r:embed="rId10"/>
          <a:stretch>
            <a:fillRect/>
          </a:stretch>
        </p:blipFill>
        <p:spPr>
          <a:xfrm>
            <a:off x="1660411" y="2002787"/>
            <a:ext cx="8704952" cy="4265958"/>
          </a:xfrm>
          <a:prstGeom prst="rect">
            <a:avLst/>
          </a:prstGeom>
        </p:spPr>
      </p:pic>
      <p:sp>
        <p:nvSpPr>
          <p:cNvPr id="8" name="Oval 7"/>
          <p:cNvSpPr/>
          <p:nvPr>
            <p:custDataLst>
              <p:tags r:id="rId5"/>
            </p:custDataLst>
          </p:nvPr>
        </p:nvSpPr>
        <p:spPr bwMode="auto">
          <a:xfrm>
            <a:off x="3125239" y="2857263"/>
            <a:ext cx="1796466" cy="304800"/>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1632585708"/>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Medicaid Manuals </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67102" y="1633996"/>
            <a:ext cx="10486697" cy="454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1" name="Picture 10"/>
          <p:cNvPicPr>
            <a:picLocks noChangeAspect="1"/>
          </p:cNvPicPr>
          <p:nvPr/>
        </p:nvPicPr>
        <p:blipFill>
          <a:blip r:embed="rId6"/>
          <a:stretch>
            <a:fillRect/>
          </a:stretch>
        </p:blipFill>
        <p:spPr>
          <a:xfrm>
            <a:off x="2105890" y="1473009"/>
            <a:ext cx="6666808" cy="5384991"/>
          </a:xfrm>
          <a:prstGeom prst="rect">
            <a:avLst/>
          </a:prstGeom>
        </p:spPr>
      </p:pic>
      <p:sp>
        <p:nvSpPr>
          <p:cNvPr id="15" name="Oval 14"/>
          <p:cNvSpPr/>
          <p:nvPr>
            <p:custDataLst>
              <p:tags r:id="rId1"/>
            </p:custDataLst>
          </p:nvPr>
        </p:nvSpPr>
        <p:spPr bwMode="auto">
          <a:xfrm>
            <a:off x="2610196" y="3108960"/>
            <a:ext cx="2552008" cy="465512"/>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extLst>
      <p:ext uri="{BB962C8B-B14F-4D97-AF65-F5344CB8AC3E}">
        <p14:creationId xmlns:p14="http://schemas.microsoft.com/office/powerpoint/2010/main" val="152096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Medicaid Manuals </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67102" y="1633996"/>
            <a:ext cx="10486697" cy="454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a:blip r:embed="rId6"/>
          <a:stretch>
            <a:fillRect/>
          </a:stretch>
        </p:blipFill>
        <p:spPr>
          <a:xfrm>
            <a:off x="1047891" y="1441155"/>
            <a:ext cx="9955783" cy="5319640"/>
          </a:xfrm>
          <a:prstGeom prst="rect">
            <a:avLst/>
          </a:prstGeom>
        </p:spPr>
      </p:pic>
      <p:sp>
        <p:nvSpPr>
          <p:cNvPr id="15" name="Oval 14"/>
          <p:cNvSpPr/>
          <p:nvPr>
            <p:custDataLst>
              <p:tags r:id="rId1"/>
            </p:custDataLst>
          </p:nvPr>
        </p:nvSpPr>
        <p:spPr bwMode="auto">
          <a:xfrm>
            <a:off x="3888663" y="6362636"/>
            <a:ext cx="2308937" cy="322887"/>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extLst>
      <p:ext uri="{BB962C8B-B14F-4D97-AF65-F5344CB8AC3E}">
        <p14:creationId xmlns:p14="http://schemas.microsoft.com/office/powerpoint/2010/main" val="144239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Medicaid Manuals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67102" y="1633996"/>
            <a:ext cx="10486697" cy="454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4"/>
          <p:cNvPicPr>
            <a:picLocks noChangeAspect="1"/>
          </p:cNvPicPr>
          <p:nvPr/>
        </p:nvPicPr>
        <p:blipFill>
          <a:blip r:embed="rId5"/>
          <a:stretch>
            <a:fillRect/>
          </a:stretch>
        </p:blipFill>
        <p:spPr>
          <a:xfrm>
            <a:off x="2413227" y="1452268"/>
            <a:ext cx="7036031" cy="5405732"/>
          </a:xfrm>
          <a:prstGeom prst="rect">
            <a:avLst/>
          </a:prstGeom>
        </p:spPr>
      </p:pic>
    </p:spTree>
    <p:extLst>
      <p:ext uri="{BB962C8B-B14F-4D97-AF65-F5344CB8AC3E}">
        <p14:creationId xmlns:p14="http://schemas.microsoft.com/office/powerpoint/2010/main" val="101152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b="1" dirty="0" smtClean="0"/>
              <a:t>Medicaid Forms</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12" name="Picture 11"/>
          <p:cNvPicPr/>
          <p:nvPr/>
        </p:nvPicPr>
        <p:blipFill rotWithShape="1">
          <a:blip r:embed="rId10"/>
          <a:srcRect l="58750" t="4530" r="804" b="68079"/>
          <a:stretch/>
        </p:blipFill>
        <p:spPr bwMode="auto">
          <a:xfrm>
            <a:off x="1537713" y="1851241"/>
            <a:ext cx="8912719" cy="4892289"/>
          </a:xfrm>
          <a:prstGeom prst="rect">
            <a:avLst/>
          </a:prstGeom>
          <a:ln>
            <a:noFill/>
          </a:ln>
          <a:extLst>
            <a:ext uri="{53640926-AAD7-44D8-BBD7-CCE9431645EC}">
              <a14:shadowObscured xmlns:a14="http://schemas.microsoft.com/office/drawing/2010/main"/>
            </a:ext>
          </a:extLst>
        </p:spPr>
      </p:pic>
      <p:sp>
        <p:nvSpPr>
          <p:cNvPr id="8" name="Oval 7"/>
          <p:cNvSpPr/>
          <p:nvPr>
            <p:custDataLst>
              <p:tags r:id="rId5"/>
            </p:custDataLst>
          </p:nvPr>
        </p:nvSpPr>
        <p:spPr bwMode="auto">
          <a:xfrm>
            <a:off x="7106465" y="2566238"/>
            <a:ext cx="1796466" cy="304800"/>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2045270516"/>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b="1" dirty="0" smtClean="0"/>
              <a:t>Medicaid Forms</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3" name="Picture 2"/>
          <p:cNvPicPr>
            <a:picLocks noChangeAspect="1"/>
          </p:cNvPicPr>
          <p:nvPr/>
        </p:nvPicPr>
        <p:blipFill>
          <a:blip r:embed="rId10"/>
          <a:stretch>
            <a:fillRect/>
          </a:stretch>
        </p:blipFill>
        <p:spPr>
          <a:xfrm>
            <a:off x="368475" y="2002786"/>
            <a:ext cx="10506075" cy="4067175"/>
          </a:xfrm>
          <a:prstGeom prst="rect">
            <a:avLst/>
          </a:prstGeom>
        </p:spPr>
      </p:pic>
      <p:sp>
        <p:nvSpPr>
          <p:cNvPr id="8" name="Oval 7"/>
          <p:cNvSpPr/>
          <p:nvPr>
            <p:custDataLst>
              <p:tags r:id="rId5"/>
            </p:custDataLst>
          </p:nvPr>
        </p:nvSpPr>
        <p:spPr bwMode="auto">
          <a:xfrm>
            <a:off x="2865756" y="4922563"/>
            <a:ext cx="1796466" cy="304800"/>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2248904010"/>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31" y="144996"/>
            <a:ext cx="10515712" cy="927346"/>
          </a:xfrm>
        </p:spPr>
        <p:txBody>
          <a:bodyPr>
            <a:noAutofit/>
          </a:bodyPr>
          <a:lstStyle/>
          <a:p>
            <a:r>
              <a:rPr lang="en-US" sz="4000" b="1" dirty="0" smtClean="0"/>
              <a:t>Targeted Adult Medicaid (TAM)</a:t>
            </a:r>
            <a:r>
              <a:rPr lang="en-US" sz="4000" b="1" dirty="0"/>
              <a:t> </a:t>
            </a:r>
            <a:r>
              <a:rPr lang="en-US" sz="4000" b="1" dirty="0" smtClean="0"/>
              <a:t>Program</a:t>
            </a:r>
            <a:endParaRPr lang="en-US" sz="4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On </a:t>
            </a:r>
            <a:r>
              <a:rPr lang="en-US" dirty="0"/>
              <a:t>November 1, 2017, CMS approved the program to provide Medicaid coverage for adults without dependent children earning up to 5% of the federal poverty level (FPL) who are:</a:t>
            </a:r>
          </a:p>
          <a:p>
            <a:pPr lvl="1"/>
            <a:r>
              <a:rPr lang="en-US" sz="2800" dirty="0"/>
              <a:t>Chronically homeless</a:t>
            </a:r>
          </a:p>
          <a:p>
            <a:pPr lvl="1"/>
            <a:r>
              <a:rPr lang="en-US" sz="2800" dirty="0"/>
              <a:t>Involved in the justice system through probation, parole, or court ordered treatment needing substance abuse or mental health treatment</a:t>
            </a:r>
          </a:p>
          <a:p>
            <a:pPr lvl="1"/>
            <a:r>
              <a:rPr lang="en-US" sz="2800" dirty="0"/>
              <a:t>Needing substance abuse treatment or mental health treatment</a:t>
            </a:r>
          </a:p>
          <a:p>
            <a:pPr marL="0" indent="0">
              <a:buNone/>
            </a:pPr>
            <a:endParaRPr lang="en-US" dirty="0"/>
          </a:p>
        </p:txBody>
      </p:sp>
    </p:spTree>
    <p:extLst>
      <p:ext uri="{BB962C8B-B14F-4D97-AF65-F5344CB8AC3E}">
        <p14:creationId xmlns:p14="http://schemas.microsoft.com/office/powerpoint/2010/main" val="151290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b="1" dirty="0" smtClean="0"/>
              <a:t>Medicaid Forms</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5" name="Picture 4"/>
          <p:cNvPicPr>
            <a:picLocks noChangeAspect="1"/>
          </p:cNvPicPr>
          <p:nvPr/>
        </p:nvPicPr>
        <p:blipFill>
          <a:blip r:embed="rId10"/>
          <a:stretch>
            <a:fillRect/>
          </a:stretch>
        </p:blipFill>
        <p:spPr>
          <a:xfrm>
            <a:off x="1764853" y="1944598"/>
            <a:ext cx="8432884" cy="4395981"/>
          </a:xfrm>
          <a:prstGeom prst="rect">
            <a:avLst/>
          </a:prstGeom>
        </p:spPr>
      </p:pic>
      <p:sp>
        <p:nvSpPr>
          <p:cNvPr id="8" name="Oval 7"/>
          <p:cNvSpPr/>
          <p:nvPr>
            <p:custDataLst>
              <p:tags r:id="rId5"/>
            </p:custDataLst>
          </p:nvPr>
        </p:nvSpPr>
        <p:spPr bwMode="auto">
          <a:xfrm>
            <a:off x="2391929" y="3990110"/>
            <a:ext cx="2579081" cy="631766"/>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1072388676"/>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Autofit/>
          </a:bodyPr>
          <a:lstStyle/>
          <a:p>
            <a:r>
              <a:rPr lang="en-US" b="1" dirty="0" smtClean="0"/>
              <a:t>Medicaid Forms</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https://medicaid.utah.gov</a:t>
            </a:r>
          </a:p>
        </p:txBody>
      </p:sp>
      <p:pic>
        <p:nvPicPr>
          <p:cNvPr id="6" name="Picture 5"/>
          <p:cNvPicPr>
            <a:picLocks noChangeAspect="1"/>
          </p:cNvPicPr>
          <p:nvPr/>
        </p:nvPicPr>
        <p:blipFill>
          <a:blip r:embed="rId10"/>
          <a:stretch>
            <a:fillRect/>
          </a:stretch>
        </p:blipFill>
        <p:spPr>
          <a:xfrm>
            <a:off x="256677" y="2184092"/>
            <a:ext cx="10334962" cy="4308302"/>
          </a:xfrm>
          <a:prstGeom prst="rect">
            <a:avLst/>
          </a:prstGeom>
        </p:spPr>
      </p:pic>
      <p:sp>
        <p:nvSpPr>
          <p:cNvPr id="8" name="Oval 7"/>
          <p:cNvSpPr/>
          <p:nvPr>
            <p:custDataLst>
              <p:tags r:id="rId5"/>
            </p:custDataLst>
          </p:nvPr>
        </p:nvSpPr>
        <p:spPr bwMode="auto">
          <a:xfrm>
            <a:off x="1901478" y="5494713"/>
            <a:ext cx="3368791" cy="682250"/>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4254734685"/>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Coordination of Benefits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rPr>
              <a:t>Before submitting a claim to Medicaid, a provider must submit and secure payment from all other liable parties such as Medicare Part A and </a:t>
            </a:r>
            <a:r>
              <a:rPr lang="en-US" dirty="0" smtClean="0">
                <a:latin typeface="Calibri" panose="020F0502020204030204" pitchFamily="34" charset="0"/>
              </a:rPr>
              <a:t>B </a:t>
            </a:r>
          </a:p>
          <a:p>
            <a:pPr marL="228600" lvl="1">
              <a:spcBef>
                <a:spcPts val="1000"/>
              </a:spcBef>
            </a:pPr>
            <a:r>
              <a:rPr lang="en-US" sz="2800" dirty="0" smtClean="0">
                <a:latin typeface="Calibri" panose="020F0502020204030204" pitchFamily="34" charset="0"/>
              </a:rPr>
              <a:t>For </a:t>
            </a:r>
            <a:r>
              <a:rPr lang="en-US" sz="2800" dirty="0">
                <a:latin typeface="Calibri" panose="020F0502020204030204" pitchFamily="34" charset="0"/>
              </a:rPr>
              <a:t>more information, refer to the Medicaid General Information </a:t>
            </a:r>
            <a:r>
              <a:rPr lang="en-US" sz="2800" dirty="0" smtClean="0">
                <a:latin typeface="Calibri" panose="020F0502020204030204" pitchFamily="34" charset="0"/>
              </a:rPr>
              <a:t>Section 1, Chapter 11</a:t>
            </a:r>
          </a:p>
          <a:p>
            <a:r>
              <a:rPr lang="en-US" dirty="0" smtClean="0">
                <a:latin typeface="Calibri" panose="020F0502020204030204" pitchFamily="34" charset="0"/>
              </a:rPr>
              <a:t>Claims </a:t>
            </a:r>
            <a:r>
              <a:rPr lang="en-US" dirty="0">
                <a:latin typeface="Calibri" panose="020F0502020204030204" pitchFamily="34" charset="0"/>
              </a:rPr>
              <a:t>denied from Medicare as non-covered services should be submitted to Medicaid F</a:t>
            </a:r>
            <a:r>
              <a:rPr lang="en-US" dirty="0" smtClean="0">
                <a:latin typeface="Calibri" panose="020F0502020204030204" pitchFamily="34" charset="0"/>
              </a:rPr>
              <a:t>ee </a:t>
            </a:r>
            <a:r>
              <a:rPr lang="en-US" dirty="0">
                <a:latin typeface="Calibri" panose="020F0502020204030204" pitchFamily="34" charset="0"/>
              </a:rPr>
              <a:t>F</a:t>
            </a:r>
            <a:r>
              <a:rPr lang="en-US" dirty="0" smtClean="0">
                <a:latin typeface="Calibri" panose="020F0502020204030204" pitchFamily="34" charset="0"/>
              </a:rPr>
              <a:t>or </a:t>
            </a:r>
            <a:r>
              <a:rPr lang="en-US" dirty="0">
                <a:latin typeface="Calibri" panose="020F0502020204030204" pitchFamily="34" charset="0"/>
              </a:rPr>
              <a:t>S</a:t>
            </a:r>
            <a:r>
              <a:rPr lang="en-US" dirty="0" smtClean="0">
                <a:latin typeface="Calibri" panose="020F0502020204030204" pitchFamily="34" charset="0"/>
              </a:rPr>
              <a:t>ervice</a:t>
            </a:r>
            <a:r>
              <a:rPr lang="en-US" dirty="0">
                <a:latin typeface="Calibri" panose="020F0502020204030204" pitchFamily="34" charset="0"/>
              </a:rPr>
              <a:t>, not to </a:t>
            </a:r>
            <a:r>
              <a:rPr lang="en-US" dirty="0" smtClean="0">
                <a:latin typeface="Calibri" panose="020F0502020204030204" pitchFamily="34" charset="0"/>
              </a:rPr>
              <a:t>the crossover mailbox</a:t>
            </a:r>
            <a:endParaRPr lang="en-US" dirty="0">
              <a:latin typeface="Calibri" panose="020F0502020204030204" pitchFamily="34" charset="0"/>
            </a:endParaRPr>
          </a:p>
          <a:p>
            <a:r>
              <a:rPr lang="en-US" dirty="0">
                <a:latin typeface="Calibri" panose="020F0502020204030204" pitchFamily="34" charset="0"/>
              </a:rPr>
              <a:t>If the primary payer made line level payments on the </a:t>
            </a:r>
            <a:r>
              <a:rPr lang="en-US" dirty="0" smtClean="0">
                <a:latin typeface="Calibri" panose="020F0502020204030204" pitchFamily="34" charset="0"/>
              </a:rPr>
              <a:t>claim, </a:t>
            </a:r>
            <a:r>
              <a:rPr lang="en-US" dirty="0">
                <a:latin typeface="Calibri" panose="020F0502020204030204" pitchFamily="34" charset="0"/>
              </a:rPr>
              <a:t>please report line level data in addition to the claim level data to </a:t>
            </a:r>
            <a:r>
              <a:rPr lang="en-US" dirty="0" smtClean="0">
                <a:latin typeface="Calibri" panose="020F0502020204030204" pitchFamily="34" charset="0"/>
              </a:rPr>
              <a:t>Medicaid</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32970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Coordination of Benefits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4"/>
            <a:ext cx="10976689" cy="47962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latin typeface="Calibri" panose="020F0502020204030204" pitchFamily="34" charset="0"/>
              </a:rPr>
              <a:t>Medicaid  is the payer of last resort</a:t>
            </a:r>
          </a:p>
          <a:p>
            <a:pPr>
              <a:lnSpc>
                <a:spcPct val="110000"/>
              </a:lnSpc>
            </a:pPr>
            <a:r>
              <a:rPr lang="en-US" sz="3000" dirty="0">
                <a:latin typeface="Calibri" panose="020F0502020204030204" pitchFamily="34" charset="0"/>
              </a:rPr>
              <a:t>Reimbursement for </a:t>
            </a:r>
            <a:r>
              <a:rPr lang="en-US" sz="3000" dirty="0" smtClean="0">
                <a:latin typeface="Calibri" panose="020F0502020204030204" pitchFamily="34" charset="0"/>
              </a:rPr>
              <a:t>crossover </a:t>
            </a:r>
            <a:r>
              <a:rPr lang="en-US" sz="3000" dirty="0">
                <a:latin typeface="Calibri" panose="020F0502020204030204" pitchFamily="34" charset="0"/>
              </a:rPr>
              <a:t>claims or other TPL will be limited to the Medicaid Fee Schedule for all types of service, including FQHC and Indian Health Services </a:t>
            </a:r>
          </a:p>
          <a:p>
            <a:pPr marL="685800" lvl="3">
              <a:lnSpc>
                <a:spcPct val="110000"/>
              </a:lnSpc>
              <a:spcBef>
                <a:spcPts val="1000"/>
              </a:spcBef>
            </a:pPr>
            <a:r>
              <a:rPr lang="en-US" sz="2600" dirty="0">
                <a:latin typeface="Calibri" panose="020F0502020204030204" pitchFamily="34" charset="0"/>
              </a:rPr>
              <a:t>HT000004-001 Medicaid </a:t>
            </a:r>
            <a:r>
              <a:rPr lang="en-US" sz="2600" dirty="0" smtClean="0">
                <a:latin typeface="Calibri" panose="020F0502020204030204" pitchFamily="34" charset="0"/>
              </a:rPr>
              <a:t>Fee For Service electronic mailbox</a:t>
            </a:r>
          </a:p>
          <a:p>
            <a:pPr marL="685800" lvl="3">
              <a:lnSpc>
                <a:spcPct val="110000"/>
              </a:lnSpc>
              <a:spcBef>
                <a:spcPts val="1000"/>
              </a:spcBef>
            </a:pPr>
            <a:r>
              <a:rPr lang="en-US" sz="2600" dirty="0" smtClean="0">
                <a:latin typeface="Calibri" panose="020F0502020204030204" pitchFamily="34" charset="0"/>
              </a:rPr>
              <a:t>HT000004-005 Utah Medicaid Crossovers (NOT when  Medicare denies as non-covered) electronic mailbox</a:t>
            </a:r>
          </a:p>
          <a:p>
            <a:pPr marL="1371600" lvl="6" indent="-457200">
              <a:lnSpc>
                <a:spcPct val="110000"/>
              </a:lnSpc>
              <a:spcBef>
                <a:spcPts val="1000"/>
              </a:spcBef>
              <a:buFont typeface="Courier New" panose="02070309020205020404" pitchFamily="49" charset="0"/>
              <a:buChar char="o"/>
            </a:pPr>
            <a:r>
              <a:rPr lang="en-US" sz="2400" dirty="0" smtClean="0">
                <a:latin typeface="Calibri" panose="020F0502020204030204" pitchFamily="34" charset="0"/>
              </a:rPr>
              <a:t>Corresponding </a:t>
            </a:r>
            <a:r>
              <a:rPr lang="en-US" sz="2400" dirty="0">
                <a:latin typeface="Calibri" panose="020F0502020204030204" pitchFamily="34" charset="0"/>
              </a:rPr>
              <a:t>EOB for Zero </a:t>
            </a:r>
            <a:r>
              <a:rPr lang="en-US" sz="2400" dirty="0" smtClean="0">
                <a:latin typeface="Calibri" panose="020F0502020204030204" pitchFamily="34" charset="0"/>
              </a:rPr>
              <a:t>Pay from Medicare </a:t>
            </a:r>
            <a:r>
              <a:rPr lang="en-US" sz="2400" dirty="0">
                <a:latin typeface="Calibri" panose="020F0502020204030204" pitchFamily="34" charset="0"/>
              </a:rPr>
              <a:t>go </a:t>
            </a:r>
            <a:r>
              <a:rPr lang="en-US" sz="2400" dirty="0" smtClean="0">
                <a:latin typeface="Calibri" panose="020F0502020204030204" pitchFamily="34" charset="0"/>
              </a:rPr>
              <a:t>to fax </a:t>
            </a:r>
            <a:r>
              <a:rPr lang="en-US" sz="2400" dirty="0">
                <a:latin typeface="Calibri" panose="020F0502020204030204" pitchFamily="34" charset="0"/>
              </a:rPr>
              <a:t>(801) </a:t>
            </a:r>
            <a:r>
              <a:rPr lang="en-US" sz="2400" dirty="0" smtClean="0">
                <a:latin typeface="Calibri" panose="020F0502020204030204" pitchFamily="34" charset="0"/>
              </a:rPr>
              <a:t>323-1584), </a:t>
            </a:r>
            <a:r>
              <a:rPr lang="en-US" sz="2400" dirty="0">
                <a:latin typeface="Calibri" panose="020F0502020204030204" pitchFamily="34" charset="0"/>
              </a:rPr>
              <a:t>not to ORS</a:t>
            </a:r>
          </a:p>
          <a:p>
            <a:pPr marL="1371600" lvl="6" indent="-457200">
              <a:lnSpc>
                <a:spcPct val="110000"/>
              </a:lnSpc>
              <a:spcBef>
                <a:spcPts val="1000"/>
              </a:spcBef>
              <a:buFont typeface="Courier New" panose="02070309020205020404" pitchFamily="49" charset="0"/>
              <a:buChar char="o"/>
            </a:pPr>
            <a:r>
              <a:rPr lang="en-US" sz="2400" dirty="0">
                <a:latin typeface="Calibri" panose="020F0502020204030204" pitchFamily="34" charset="0"/>
              </a:rPr>
              <a:t>Corresponding EOB for Zero Pay for other than Medicare goes to </a:t>
            </a:r>
            <a:r>
              <a:rPr lang="en-US" sz="2400" dirty="0" smtClean="0">
                <a:latin typeface="Calibri" panose="020F0502020204030204" pitchFamily="34" charset="0"/>
              </a:rPr>
              <a:t>ORS fax </a:t>
            </a:r>
            <a:r>
              <a:rPr lang="en-US" sz="2400" dirty="0">
                <a:latin typeface="Calibri" panose="020F0502020204030204" pitchFamily="34" charset="0"/>
              </a:rPr>
              <a:t>(801 536-8513)  </a:t>
            </a:r>
          </a:p>
          <a:p>
            <a:endParaRPr lang="en-US" dirty="0"/>
          </a:p>
        </p:txBody>
      </p:sp>
    </p:spTree>
    <p:extLst>
      <p:ext uri="{BB962C8B-B14F-4D97-AF65-F5344CB8AC3E}">
        <p14:creationId xmlns:p14="http://schemas.microsoft.com/office/powerpoint/2010/main" val="68171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Void/Replacement Claims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42603"/>
            <a:ext cx="10852513" cy="49400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latin typeface="Calibri" panose="020F0502020204030204" pitchFamily="34" charset="0"/>
                <a:cs typeface="Arial" panose="020B0604020202020204" pitchFamily="34" charset="0"/>
              </a:rPr>
              <a:t>Providers should submit their own </a:t>
            </a:r>
            <a:r>
              <a:rPr lang="en-US" dirty="0" smtClean="0">
                <a:latin typeface="Calibri" panose="020F0502020204030204" pitchFamily="34" charset="0"/>
                <a:cs typeface="Arial" panose="020B0604020202020204" pitchFamily="34" charset="0"/>
              </a:rPr>
              <a:t>corrections to claims less than 3 years old </a:t>
            </a:r>
            <a:r>
              <a:rPr lang="en-US" dirty="0">
                <a:latin typeface="Calibri" panose="020F0502020204030204" pitchFamily="34" charset="0"/>
                <a:cs typeface="Arial" panose="020B0604020202020204" pitchFamily="34" charset="0"/>
              </a:rPr>
              <a:t>by submitting either a replacement or void </a:t>
            </a:r>
            <a:r>
              <a:rPr lang="en-US" dirty="0" smtClean="0">
                <a:latin typeface="Calibri" panose="020F0502020204030204" pitchFamily="34" charset="0"/>
                <a:cs typeface="Arial" panose="020B0604020202020204" pitchFamily="34" charset="0"/>
              </a:rPr>
              <a:t>claim</a:t>
            </a:r>
          </a:p>
          <a:p>
            <a:pPr>
              <a:lnSpc>
                <a:spcPct val="100000"/>
              </a:lnSpc>
            </a:pPr>
            <a:r>
              <a:rPr lang="en-US" dirty="0" smtClean="0">
                <a:latin typeface="Calibri" panose="020F0502020204030204" pitchFamily="34" charset="0"/>
                <a:cs typeface="Arial" panose="020B0604020202020204" pitchFamily="34" charset="0"/>
              </a:rPr>
              <a:t>The </a:t>
            </a:r>
            <a:r>
              <a:rPr lang="en-US" dirty="0">
                <a:latin typeface="Calibri" panose="020F0502020204030204" pitchFamily="34" charset="0"/>
                <a:cs typeface="Arial" panose="020B0604020202020204" pitchFamily="34" charset="0"/>
              </a:rPr>
              <a:t>data elements needed to identify a replacement or void claim are: </a:t>
            </a:r>
          </a:p>
          <a:p>
            <a:pPr marL="914400" lvl="2">
              <a:lnSpc>
                <a:spcPct val="100000"/>
              </a:lnSpc>
              <a:spcBef>
                <a:spcPts val="1000"/>
              </a:spcBef>
            </a:pPr>
            <a:r>
              <a:rPr lang="en-US" sz="2600" dirty="0" smtClean="0">
                <a:latin typeface="Calibri" panose="020F0502020204030204" pitchFamily="34" charset="0"/>
                <a:cs typeface="Arial" panose="020B0604020202020204" pitchFamily="34" charset="0"/>
              </a:rPr>
              <a:t>Claim </a:t>
            </a:r>
            <a:r>
              <a:rPr lang="en-US" sz="2600" dirty="0">
                <a:latin typeface="Calibri" panose="020F0502020204030204" pitchFamily="34" charset="0"/>
                <a:cs typeface="Arial" panose="020B0604020202020204" pitchFamily="34" charset="0"/>
              </a:rPr>
              <a:t>Frequency Code (7 For Replacement, 8 For Void)</a:t>
            </a:r>
          </a:p>
          <a:p>
            <a:pPr marL="1371600" lvl="4">
              <a:lnSpc>
                <a:spcPct val="100000"/>
              </a:lnSpc>
              <a:spcBef>
                <a:spcPts val="1000"/>
              </a:spcBef>
              <a:buFont typeface="Courier New" panose="02070309020205020404" pitchFamily="49" charset="0"/>
              <a:buChar char="o"/>
            </a:pPr>
            <a:r>
              <a:rPr lang="en-US" sz="2400" dirty="0">
                <a:latin typeface="Calibri" panose="020F0502020204030204" pitchFamily="34" charset="0"/>
                <a:cs typeface="Arial" panose="020B0604020202020204" pitchFamily="34" charset="0"/>
              </a:rPr>
              <a:t>Electronic: X12 Element 2300 CLM05-3</a:t>
            </a:r>
          </a:p>
          <a:p>
            <a:pPr marL="1371600" lvl="4">
              <a:lnSpc>
                <a:spcPct val="100000"/>
              </a:lnSpc>
              <a:spcBef>
                <a:spcPts val="1000"/>
              </a:spcBef>
              <a:buFont typeface="Courier New" panose="02070309020205020404" pitchFamily="49" charset="0"/>
              <a:buChar char="o"/>
            </a:pPr>
            <a:r>
              <a:rPr lang="en-US" sz="2400" dirty="0">
                <a:latin typeface="Calibri" panose="020F0502020204030204" pitchFamily="34" charset="0"/>
                <a:cs typeface="Arial" panose="020B0604020202020204" pitchFamily="34" charset="0"/>
              </a:rPr>
              <a:t>Paper: UB04 - Form Locator 4, Position </a:t>
            </a:r>
          </a:p>
          <a:p>
            <a:pPr marL="1371600" lvl="4">
              <a:lnSpc>
                <a:spcPct val="100000"/>
              </a:lnSpc>
              <a:spcBef>
                <a:spcPts val="1000"/>
              </a:spcBef>
              <a:buFont typeface="Courier New" panose="02070309020205020404" pitchFamily="49" charset="0"/>
              <a:buChar char="o"/>
            </a:pPr>
            <a:r>
              <a:rPr lang="en-US" sz="2400" dirty="0">
                <a:latin typeface="Calibri" panose="020F0502020204030204" pitchFamily="34" charset="0"/>
                <a:cs typeface="Arial" panose="020B0604020202020204" pitchFamily="34" charset="0"/>
              </a:rPr>
              <a:t>CMS1500 - Box 22 (Code)</a:t>
            </a:r>
          </a:p>
          <a:p>
            <a:pPr marL="914400" lvl="2">
              <a:lnSpc>
                <a:spcPct val="100000"/>
              </a:lnSpc>
              <a:spcBef>
                <a:spcPts val="1000"/>
              </a:spcBef>
            </a:pPr>
            <a:r>
              <a:rPr lang="en-US" sz="2600" dirty="0">
                <a:latin typeface="Calibri" panose="020F0502020204030204" pitchFamily="34" charset="0"/>
                <a:cs typeface="Arial" panose="020B0604020202020204" pitchFamily="34" charset="0"/>
              </a:rPr>
              <a:t>Transaction Control Number (TCN)  of original claim to be </a:t>
            </a:r>
            <a:r>
              <a:rPr lang="en-US" sz="2600" dirty="0" smtClean="0">
                <a:latin typeface="Calibri" panose="020F0502020204030204" pitchFamily="34" charset="0"/>
                <a:cs typeface="Arial" panose="020B0604020202020204" pitchFamily="34" charset="0"/>
              </a:rPr>
              <a:t>replaced/voided</a:t>
            </a:r>
            <a:endParaRPr lang="en-US" sz="2600" dirty="0">
              <a:latin typeface="Calibri" panose="020F0502020204030204" pitchFamily="34" charset="0"/>
              <a:cs typeface="Arial" panose="020B0604020202020204" pitchFamily="34" charset="0"/>
            </a:endParaRPr>
          </a:p>
          <a:p>
            <a:pPr marL="1371600" lvl="4">
              <a:lnSpc>
                <a:spcPct val="100000"/>
              </a:lnSpc>
              <a:spcBef>
                <a:spcPts val="1000"/>
              </a:spcBef>
              <a:buFont typeface="Courier New" panose="02070309020205020404" pitchFamily="49" charset="0"/>
              <a:buChar char="o"/>
            </a:pPr>
            <a:r>
              <a:rPr lang="en-US" sz="2400" dirty="0">
                <a:latin typeface="Calibri" panose="020F0502020204030204" pitchFamily="34" charset="0"/>
                <a:cs typeface="Arial" panose="020B0604020202020204" pitchFamily="34" charset="0"/>
              </a:rPr>
              <a:t>Electronic: X12 Element 2300 REF02</a:t>
            </a:r>
          </a:p>
          <a:p>
            <a:pPr marL="1371600" lvl="4">
              <a:lnSpc>
                <a:spcPct val="100000"/>
              </a:lnSpc>
              <a:spcBef>
                <a:spcPts val="1000"/>
              </a:spcBef>
              <a:buFont typeface="Courier New" panose="02070309020205020404" pitchFamily="49" charset="0"/>
              <a:buChar char="o"/>
            </a:pPr>
            <a:r>
              <a:rPr lang="en-US" sz="2400" dirty="0">
                <a:latin typeface="Calibri" panose="020F0502020204030204" pitchFamily="34" charset="0"/>
                <a:cs typeface="Arial" panose="020B0604020202020204" pitchFamily="34" charset="0"/>
              </a:rPr>
              <a:t>Paper: UB04 - Form Locator 37 A-C</a:t>
            </a:r>
          </a:p>
          <a:p>
            <a:pPr marL="1371600" lvl="4">
              <a:lnSpc>
                <a:spcPct val="100000"/>
              </a:lnSpc>
              <a:spcBef>
                <a:spcPts val="1000"/>
              </a:spcBef>
              <a:buFont typeface="Courier New" panose="02070309020205020404" pitchFamily="49" charset="0"/>
              <a:buChar char="o"/>
            </a:pPr>
            <a:r>
              <a:rPr lang="en-US" sz="2400" dirty="0">
                <a:latin typeface="Calibri" panose="020F0502020204030204" pitchFamily="34" charset="0"/>
                <a:cs typeface="Arial" panose="020B0604020202020204" pitchFamily="34" charset="0"/>
              </a:rPr>
              <a:t>CMS1500 - Box 22 (Original </a:t>
            </a:r>
            <a:r>
              <a:rPr lang="en-US" sz="2400" dirty="0" smtClean="0">
                <a:latin typeface="Calibri" panose="020F0502020204030204" pitchFamily="34" charset="0"/>
                <a:cs typeface="Arial" panose="020B0604020202020204" pitchFamily="34" charset="0"/>
              </a:rPr>
              <a:t>transaction control number )</a:t>
            </a:r>
            <a:endParaRPr lang="en-US" sz="2400" dirty="0">
              <a:latin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0985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sz="3400" b="1" dirty="0">
                <a:cs typeface="Calibri" pitchFamily="34" charset="0"/>
              </a:rPr>
              <a:t>Payment Adjustment / </a:t>
            </a:r>
            <a:br>
              <a:rPr lang="en-US" sz="3400" b="1" dirty="0">
                <a:cs typeface="Calibri" pitchFamily="34" charset="0"/>
              </a:rPr>
            </a:br>
            <a:r>
              <a:rPr lang="en-US" sz="3400" b="1" dirty="0" smtClean="0">
                <a:cs typeface="Calibri" pitchFamily="34" charset="0"/>
              </a:rPr>
              <a:t>Over </a:t>
            </a:r>
            <a:r>
              <a:rPr lang="en-US" sz="3400" b="1" dirty="0">
                <a:cs typeface="Calibri" pitchFamily="34" charset="0"/>
              </a:rPr>
              <a:t>Payment or Credit Balance</a:t>
            </a:r>
            <a:endParaRPr lang="en-US" sz="34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4"/>
            <a:ext cx="10739623" cy="490677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smtClean="0">
                <a:latin typeface="Calibri" panose="020F0502020204030204" pitchFamily="34" charset="0"/>
                <a:cs typeface="Arial" panose="020B0604020202020204" pitchFamily="34" charset="0"/>
              </a:rPr>
              <a:t>An electronic ‘Payment </a:t>
            </a:r>
            <a:r>
              <a:rPr lang="en-US" sz="3000" dirty="0">
                <a:latin typeface="Calibri" panose="020F0502020204030204" pitchFamily="34" charset="0"/>
                <a:cs typeface="Arial" panose="020B0604020202020204" pitchFamily="34" charset="0"/>
              </a:rPr>
              <a:t>Adjustment Request </a:t>
            </a:r>
            <a:r>
              <a:rPr lang="en-US" sz="3000" dirty="0" smtClean="0">
                <a:latin typeface="Calibri" panose="020F0502020204030204" pitchFamily="34" charset="0"/>
                <a:cs typeface="Arial" panose="020B0604020202020204" pitchFamily="34" charset="0"/>
              </a:rPr>
              <a:t>Form’ </a:t>
            </a:r>
            <a:r>
              <a:rPr lang="en-US" sz="3000" dirty="0">
                <a:latin typeface="Calibri" panose="020F0502020204030204" pitchFamily="34" charset="0"/>
                <a:cs typeface="Arial" panose="020B0604020202020204" pitchFamily="34" charset="0"/>
              </a:rPr>
              <a:t>for </a:t>
            </a:r>
            <a:r>
              <a:rPr lang="en-US" sz="3000" b="1" dirty="0">
                <a:latin typeface="Calibri" panose="020F0502020204030204" pitchFamily="34" charset="0"/>
              </a:rPr>
              <a:t>F</a:t>
            </a:r>
            <a:r>
              <a:rPr lang="en-US" sz="3000" b="1" dirty="0" smtClean="0">
                <a:latin typeface="Calibri" panose="020F0502020204030204" pitchFamily="34" charset="0"/>
              </a:rPr>
              <a:t>ee </a:t>
            </a:r>
            <a:r>
              <a:rPr lang="en-US" sz="3000" b="1" dirty="0">
                <a:latin typeface="Calibri" panose="020F0502020204030204" pitchFamily="34" charset="0"/>
              </a:rPr>
              <a:t>F</a:t>
            </a:r>
            <a:r>
              <a:rPr lang="en-US" sz="3000" b="1" dirty="0" smtClean="0">
                <a:latin typeface="Calibri" panose="020F0502020204030204" pitchFamily="34" charset="0"/>
              </a:rPr>
              <a:t>or </a:t>
            </a:r>
            <a:r>
              <a:rPr lang="en-US" sz="3000" b="1" dirty="0">
                <a:latin typeface="Calibri" panose="020F0502020204030204" pitchFamily="34" charset="0"/>
              </a:rPr>
              <a:t>S</a:t>
            </a:r>
            <a:r>
              <a:rPr lang="en-US" sz="3000" b="1" dirty="0" smtClean="0">
                <a:latin typeface="Calibri" panose="020F0502020204030204" pitchFamily="34" charset="0"/>
              </a:rPr>
              <a:t>ervice</a:t>
            </a:r>
            <a:r>
              <a:rPr lang="en-US" sz="3000" b="1" dirty="0" smtClean="0">
                <a:latin typeface="Calibri" panose="020F0502020204030204" pitchFamily="34" charset="0"/>
                <a:cs typeface="Arial" panose="020B0604020202020204" pitchFamily="34" charset="0"/>
              </a:rPr>
              <a:t> </a:t>
            </a:r>
            <a:r>
              <a:rPr lang="en-US" sz="3000" dirty="0">
                <a:latin typeface="Calibri" panose="020F0502020204030204" pitchFamily="34" charset="0"/>
                <a:cs typeface="Arial" panose="020B0604020202020204" pitchFamily="34" charset="0"/>
              </a:rPr>
              <a:t>is available for issues regarding overpayments and credit </a:t>
            </a:r>
            <a:r>
              <a:rPr lang="en-US" sz="3000" dirty="0" smtClean="0">
                <a:latin typeface="Calibri" panose="020F0502020204030204" pitchFamily="34" charset="0"/>
                <a:cs typeface="Arial" panose="020B0604020202020204" pitchFamily="34" charset="0"/>
              </a:rPr>
              <a:t>balance on claims more than 3 years old</a:t>
            </a:r>
          </a:p>
          <a:p>
            <a:pPr>
              <a:lnSpc>
                <a:spcPct val="110000"/>
              </a:lnSpc>
            </a:pPr>
            <a:r>
              <a:rPr lang="en-US" sz="3000" dirty="0" smtClean="0">
                <a:latin typeface="Calibri" panose="020F0502020204030204" pitchFamily="34" charset="0"/>
                <a:cs typeface="Arial" panose="020B0604020202020204" pitchFamily="34" charset="0"/>
              </a:rPr>
              <a:t>If </a:t>
            </a:r>
            <a:r>
              <a:rPr lang="en-US" sz="3000" dirty="0">
                <a:latin typeface="Calibri" panose="020F0502020204030204" pitchFamily="34" charset="0"/>
                <a:cs typeface="Arial" panose="020B0604020202020204" pitchFamily="34" charset="0"/>
              </a:rPr>
              <a:t>a payment adjustment is required on a claim that is less than 3 years old, a replacement claim must be </a:t>
            </a:r>
            <a:r>
              <a:rPr lang="en-US" sz="3000" dirty="0" smtClean="0">
                <a:latin typeface="Calibri" panose="020F0502020204030204" pitchFamily="34" charset="0"/>
                <a:cs typeface="Arial" panose="020B0604020202020204" pitchFamily="34" charset="0"/>
              </a:rPr>
              <a:t>submitted</a:t>
            </a:r>
            <a:endParaRPr lang="en-US" sz="3000" dirty="0">
              <a:latin typeface="Calibri" panose="020F0502020204030204" pitchFamily="34" charset="0"/>
              <a:cs typeface="Arial" panose="020B0604020202020204" pitchFamily="34" charset="0"/>
            </a:endParaRPr>
          </a:p>
          <a:p>
            <a:pPr>
              <a:lnSpc>
                <a:spcPct val="110000"/>
              </a:lnSpc>
            </a:pPr>
            <a:r>
              <a:rPr lang="en-US" sz="3000" dirty="0" smtClean="0">
                <a:latin typeface="Calibri" panose="020F0502020204030204" pitchFamily="34" charset="0"/>
                <a:cs typeface="Arial" panose="020B0604020202020204" pitchFamily="34" charset="0"/>
              </a:rPr>
              <a:t>The </a:t>
            </a:r>
            <a:r>
              <a:rPr lang="en-US" sz="3000" dirty="0">
                <a:latin typeface="Calibri" panose="020F0502020204030204" pitchFamily="34" charset="0"/>
                <a:cs typeface="Arial" panose="020B0604020202020204" pitchFamily="34" charset="0"/>
              </a:rPr>
              <a:t>form is located </a:t>
            </a:r>
            <a:r>
              <a:rPr lang="en-US" sz="3000" dirty="0" smtClean="0">
                <a:latin typeface="Calibri" panose="020F0502020204030204" pitchFamily="34" charset="0"/>
                <a:cs typeface="Arial" panose="020B0604020202020204" pitchFamily="34" charset="0"/>
              </a:rPr>
              <a:t>at:  </a:t>
            </a:r>
            <a:r>
              <a:rPr lang="en-US" sz="3000" dirty="0" smtClean="0">
                <a:solidFill>
                  <a:srgbClr val="C00000"/>
                </a:solidFill>
                <a:latin typeface="Calibri" panose="020F0502020204030204" pitchFamily="34" charset="0"/>
                <a:cs typeface="Arial" panose="020B0604020202020204" pitchFamily="34" charset="0"/>
                <a:hlinkClick r:id="rId5"/>
              </a:rPr>
              <a:t>https://medicaid.utah.gov/utah-medicaid-forms</a:t>
            </a:r>
            <a:endParaRPr lang="en-US" sz="3000" dirty="0" smtClean="0">
              <a:solidFill>
                <a:srgbClr val="C00000"/>
              </a:solidFill>
              <a:latin typeface="Calibri" panose="020F0502020204030204" pitchFamily="34" charset="0"/>
              <a:cs typeface="Arial" panose="020B0604020202020204" pitchFamily="34" charset="0"/>
            </a:endParaRPr>
          </a:p>
          <a:p>
            <a:pPr>
              <a:lnSpc>
                <a:spcPct val="110000"/>
              </a:lnSpc>
            </a:pPr>
            <a:r>
              <a:rPr lang="en-US" sz="3000" dirty="0" smtClean="0">
                <a:latin typeface="Calibri" panose="020F0502020204030204" pitchFamily="34" charset="0"/>
                <a:cs typeface="Arial" panose="020B0604020202020204" pitchFamily="34" charset="0"/>
              </a:rPr>
              <a:t>The </a:t>
            </a:r>
            <a:r>
              <a:rPr lang="en-US" sz="3000" dirty="0">
                <a:latin typeface="Calibri" panose="020F0502020204030204" pitchFamily="34" charset="0"/>
                <a:cs typeface="Arial" panose="020B0604020202020204" pitchFamily="34" charset="0"/>
              </a:rPr>
              <a:t>form may be filled out online before printing</a:t>
            </a:r>
          </a:p>
          <a:p>
            <a:pPr marL="914400" lvl="1">
              <a:lnSpc>
                <a:spcPct val="110000"/>
              </a:lnSpc>
            </a:pPr>
            <a:r>
              <a:rPr lang="en-US" sz="2600" dirty="0">
                <a:latin typeface="Calibri" panose="020F0502020204030204" pitchFamily="34" charset="0"/>
                <a:cs typeface="Arial" panose="020B0604020202020204" pitchFamily="34" charset="0"/>
              </a:rPr>
              <a:t>One form is required per claim </a:t>
            </a:r>
          </a:p>
          <a:p>
            <a:pPr marL="914400" lvl="1">
              <a:lnSpc>
                <a:spcPct val="110000"/>
              </a:lnSpc>
            </a:pPr>
            <a:r>
              <a:rPr lang="en-US" sz="2600" dirty="0">
                <a:latin typeface="Calibri" panose="020F0502020204030204" pitchFamily="34" charset="0"/>
                <a:cs typeface="Arial" panose="020B0604020202020204" pitchFamily="34" charset="0"/>
              </a:rPr>
              <a:t>All required fields must be appropriately filled out or it will be </a:t>
            </a:r>
            <a:r>
              <a:rPr lang="en-US" sz="2600" dirty="0" smtClean="0">
                <a:latin typeface="Calibri" panose="020F0502020204030204" pitchFamily="34" charset="0"/>
                <a:cs typeface="Arial" panose="020B0604020202020204" pitchFamily="34" charset="0"/>
              </a:rPr>
              <a:t>returned </a:t>
            </a:r>
            <a:r>
              <a:rPr lang="en-US" sz="2600" dirty="0">
                <a:latin typeface="Calibri" panose="020F0502020204030204" pitchFamily="34" charset="0"/>
                <a:cs typeface="Arial" panose="020B0604020202020204" pitchFamily="34" charset="0"/>
              </a:rPr>
              <a:t>to provider 	</a:t>
            </a:r>
          </a:p>
          <a:p>
            <a:endParaRPr lang="en-US" sz="2400" dirty="0">
              <a:latin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2376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b="1" dirty="0">
                <a:cs typeface="Calibri" pitchFamily="34" charset="0"/>
              </a:rPr>
              <a:t>Payment </a:t>
            </a:r>
            <a:r>
              <a:rPr lang="en-US" b="1" dirty="0" smtClean="0">
                <a:cs typeface="Calibri" pitchFamily="34" charset="0"/>
              </a:rPr>
              <a:t>Adjustment Request </a:t>
            </a:r>
            <a:r>
              <a:rPr lang="en-US" b="1" dirty="0">
                <a:cs typeface="Calibri" pitchFamily="34" charset="0"/>
              </a:rPr>
              <a:t>Form </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42602"/>
            <a:ext cx="10825623" cy="480940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8800" dirty="0" smtClean="0">
                <a:latin typeface="Calibri" panose="020F0502020204030204" pitchFamily="34" charset="0"/>
                <a:cs typeface="Arial" panose="020B0604020202020204" pitchFamily="34" charset="0"/>
              </a:rPr>
              <a:t>Checks for  Medicaid Operations related to:</a:t>
            </a:r>
            <a:endParaRPr lang="en-US" sz="8800" dirty="0">
              <a:latin typeface="Calibri" panose="020F0502020204030204" pitchFamily="34" charset="0"/>
              <a:cs typeface="Arial" panose="020B0604020202020204" pitchFamily="34" charset="0"/>
            </a:endParaRPr>
          </a:p>
          <a:p>
            <a:pPr marL="914400" lvl="2">
              <a:lnSpc>
                <a:spcPct val="110000"/>
              </a:lnSpc>
              <a:spcBef>
                <a:spcPts val="0"/>
              </a:spcBef>
            </a:pPr>
            <a:r>
              <a:rPr lang="en-US" sz="8800" dirty="0">
                <a:latin typeface="Calibri" panose="020F0502020204030204" pitchFamily="34" charset="0"/>
                <a:cs typeface="Arial" panose="020B0604020202020204" pitchFamily="34" charset="0"/>
              </a:rPr>
              <a:t>Credit Balance </a:t>
            </a:r>
          </a:p>
          <a:p>
            <a:pPr marL="914400" lvl="2">
              <a:lnSpc>
                <a:spcPct val="110000"/>
              </a:lnSpc>
              <a:spcBef>
                <a:spcPts val="0"/>
              </a:spcBef>
            </a:pPr>
            <a:r>
              <a:rPr lang="en-US" sz="8800" dirty="0">
                <a:latin typeface="Calibri" panose="020F0502020204030204" pitchFamily="34" charset="0"/>
                <a:cs typeface="Arial" panose="020B0604020202020204" pitchFamily="34" charset="0"/>
              </a:rPr>
              <a:t>Third Party Liability for crossover claim payments </a:t>
            </a:r>
          </a:p>
          <a:p>
            <a:pPr marL="914400" lvl="2">
              <a:lnSpc>
                <a:spcPct val="110000"/>
              </a:lnSpc>
              <a:spcBef>
                <a:spcPts val="0"/>
              </a:spcBef>
            </a:pPr>
            <a:r>
              <a:rPr lang="en-US" sz="8800" dirty="0">
                <a:latin typeface="Calibri" panose="020F0502020204030204" pitchFamily="34" charset="0"/>
                <a:cs typeface="Arial" panose="020B0604020202020204" pitchFamily="34" charset="0"/>
              </a:rPr>
              <a:t>Overpayments older than three </a:t>
            </a:r>
            <a:r>
              <a:rPr lang="en-US" sz="8800" dirty="0" smtClean="0">
                <a:latin typeface="Calibri" panose="020F0502020204030204" pitchFamily="34" charset="0"/>
                <a:cs typeface="Arial" panose="020B0604020202020204" pitchFamily="34" charset="0"/>
              </a:rPr>
              <a:t>years</a:t>
            </a:r>
          </a:p>
          <a:p>
            <a:pPr marL="457200">
              <a:lnSpc>
                <a:spcPct val="110000"/>
              </a:lnSpc>
              <a:spcBef>
                <a:spcPts val="0"/>
              </a:spcBef>
            </a:pPr>
            <a:r>
              <a:rPr lang="en-US" sz="8800" dirty="0" smtClean="0">
                <a:latin typeface="Calibri" panose="020F0502020204030204" pitchFamily="34" charset="0"/>
                <a:cs typeface="Arial" panose="020B0604020202020204" pitchFamily="34" charset="0"/>
              </a:rPr>
              <a:t>Mail to</a:t>
            </a:r>
            <a:r>
              <a:rPr lang="en-US" sz="8800" dirty="0">
                <a:latin typeface="Calibri" panose="020F0502020204030204" pitchFamily="34" charset="0"/>
                <a:cs typeface="Arial" panose="020B0604020202020204" pitchFamily="34" charset="0"/>
              </a:rPr>
              <a:t>: </a:t>
            </a:r>
            <a:endParaRPr lang="en-US" sz="8800" dirty="0" smtClean="0">
              <a:latin typeface="Calibri" panose="020F0502020204030204" pitchFamily="34" charset="0"/>
              <a:cs typeface="Arial" panose="020B0604020202020204" pitchFamily="34" charset="0"/>
            </a:endParaRPr>
          </a:p>
          <a:p>
            <a:pPr marL="457200" lvl="1" indent="0">
              <a:lnSpc>
                <a:spcPct val="110000"/>
              </a:lnSpc>
              <a:spcBef>
                <a:spcPts val="0"/>
              </a:spcBef>
              <a:buNone/>
            </a:pPr>
            <a:r>
              <a:rPr lang="en-US" sz="8800" dirty="0">
                <a:latin typeface="Calibri" panose="020F0502020204030204" pitchFamily="34" charset="0"/>
                <a:cs typeface="Arial" panose="020B0604020202020204" pitchFamily="34" charset="0"/>
              </a:rPr>
              <a:t>	</a:t>
            </a:r>
            <a:r>
              <a:rPr lang="en-US" sz="8800" dirty="0" smtClean="0">
                <a:latin typeface="Calibri" panose="020F0502020204030204" pitchFamily="34" charset="0"/>
                <a:cs typeface="Arial" panose="020B0604020202020204" pitchFamily="34" charset="0"/>
              </a:rPr>
              <a:t>Bureau </a:t>
            </a:r>
            <a:r>
              <a:rPr lang="en-US" sz="8800" dirty="0">
                <a:latin typeface="Calibri" panose="020F0502020204030204" pitchFamily="34" charset="0"/>
                <a:cs typeface="Arial" panose="020B0604020202020204" pitchFamily="34" charset="0"/>
              </a:rPr>
              <a:t>of Medicaid Operations, Payment Adjustments 	</a:t>
            </a:r>
          </a:p>
          <a:p>
            <a:pPr marL="457200" lvl="1" indent="-457200">
              <a:lnSpc>
                <a:spcPct val="110000"/>
              </a:lnSpc>
              <a:spcBef>
                <a:spcPts val="0"/>
              </a:spcBef>
              <a:buNone/>
            </a:pPr>
            <a:r>
              <a:rPr lang="en-US" sz="8800" dirty="0">
                <a:latin typeface="Calibri" panose="020F0502020204030204" pitchFamily="34" charset="0"/>
                <a:cs typeface="Arial" panose="020B0604020202020204" pitchFamily="34" charset="0"/>
              </a:rPr>
              <a:t>      </a:t>
            </a:r>
            <a:r>
              <a:rPr lang="en-US" sz="8800" dirty="0" smtClean="0">
                <a:latin typeface="Calibri" panose="020F0502020204030204" pitchFamily="34" charset="0"/>
                <a:cs typeface="Arial" panose="020B0604020202020204" pitchFamily="34" charset="0"/>
              </a:rPr>
              <a:t>	</a:t>
            </a:r>
            <a:r>
              <a:rPr lang="en-US" sz="8800" dirty="0">
                <a:latin typeface="Calibri" panose="020F0502020204030204" pitchFamily="34" charset="0"/>
                <a:cs typeface="Arial" panose="020B0604020202020204" pitchFamily="34" charset="0"/>
              </a:rPr>
              <a:t>	PO BOX 143106 </a:t>
            </a:r>
          </a:p>
          <a:p>
            <a:pPr marL="457200" lvl="1" indent="-457200">
              <a:lnSpc>
                <a:spcPct val="110000"/>
              </a:lnSpc>
              <a:spcBef>
                <a:spcPts val="0"/>
              </a:spcBef>
              <a:buNone/>
            </a:pPr>
            <a:r>
              <a:rPr lang="en-US" sz="8800" dirty="0">
                <a:latin typeface="Calibri" panose="020F0502020204030204" pitchFamily="34" charset="0"/>
                <a:cs typeface="Arial" panose="020B0604020202020204" pitchFamily="34" charset="0"/>
              </a:rPr>
              <a:t>      	</a:t>
            </a:r>
            <a:r>
              <a:rPr lang="en-US" sz="8800" dirty="0" smtClean="0">
                <a:latin typeface="Calibri" panose="020F0502020204030204" pitchFamily="34" charset="0"/>
                <a:cs typeface="Arial" panose="020B0604020202020204" pitchFamily="34" charset="0"/>
              </a:rPr>
              <a:t>	Salt </a:t>
            </a:r>
            <a:r>
              <a:rPr lang="en-US" sz="8800" dirty="0">
                <a:latin typeface="Calibri" panose="020F0502020204030204" pitchFamily="34" charset="0"/>
                <a:cs typeface="Arial" panose="020B0604020202020204" pitchFamily="34" charset="0"/>
              </a:rPr>
              <a:t>Lake City, UT 84114-3106</a:t>
            </a:r>
          </a:p>
          <a:p>
            <a:pPr marL="457200" indent="-457200">
              <a:lnSpc>
                <a:spcPct val="110000"/>
              </a:lnSpc>
              <a:spcBef>
                <a:spcPts val="0"/>
              </a:spcBef>
            </a:pPr>
            <a:endParaRPr lang="en-US" sz="8800" dirty="0" smtClean="0">
              <a:latin typeface="Calibri" panose="020F0502020204030204" pitchFamily="34" charset="0"/>
              <a:cs typeface="Arial" panose="020B0604020202020204" pitchFamily="34" charset="0"/>
            </a:endParaRPr>
          </a:p>
          <a:p>
            <a:pPr marL="457200" indent="-457200">
              <a:lnSpc>
                <a:spcPct val="110000"/>
              </a:lnSpc>
              <a:spcBef>
                <a:spcPts val="0"/>
              </a:spcBef>
            </a:pPr>
            <a:r>
              <a:rPr lang="en-US" sz="8800" dirty="0" smtClean="0">
                <a:latin typeface="Calibri" panose="020F0502020204030204" pitchFamily="34" charset="0"/>
                <a:cs typeface="Arial" panose="020B0604020202020204" pitchFamily="34" charset="0"/>
              </a:rPr>
              <a:t>Checks </a:t>
            </a:r>
            <a:r>
              <a:rPr lang="en-US" sz="8800" dirty="0">
                <a:latin typeface="Calibri" panose="020F0502020204030204" pitchFamily="34" charset="0"/>
                <a:cs typeface="Arial" panose="020B0604020202020204" pitchFamily="34" charset="0"/>
              </a:rPr>
              <a:t>for Third Party Liability payments (TPL) EXCLUDING crossover claim adjustments m</a:t>
            </a:r>
            <a:r>
              <a:rPr lang="en-US" sz="8800" dirty="0" smtClean="0">
                <a:latin typeface="Calibri" panose="020F0502020204030204" pitchFamily="34" charset="0"/>
                <a:cs typeface="Arial" panose="020B0604020202020204" pitchFamily="34" charset="0"/>
              </a:rPr>
              <a:t>ail to</a:t>
            </a:r>
            <a:r>
              <a:rPr lang="en-US" sz="8800" dirty="0">
                <a:latin typeface="Calibri" panose="020F0502020204030204" pitchFamily="34" charset="0"/>
                <a:cs typeface="Arial" panose="020B0604020202020204" pitchFamily="34" charset="0"/>
              </a:rPr>
              <a:t>:</a:t>
            </a:r>
          </a:p>
          <a:p>
            <a:pPr marL="457200" indent="-457200">
              <a:lnSpc>
                <a:spcPct val="110000"/>
              </a:lnSpc>
              <a:spcBef>
                <a:spcPts val="0"/>
              </a:spcBef>
              <a:buNone/>
            </a:pPr>
            <a:r>
              <a:rPr lang="en-US" sz="8800" dirty="0">
                <a:latin typeface="Calibri" panose="020F0502020204030204" pitchFamily="34" charset="0"/>
                <a:cs typeface="Arial" panose="020B0604020202020204" pitchFamily="34" charset="0"/>
              </a:rPr>
              <a:t>	</a:t>
            </a:r>
            <a:r>
              <a:rPr lang="en-US" sz="8800" dirty="0" smtClean="0">
                <a:latin typeface="Calibri" panose="020F0502020204030204" pitchFamily="34" charset="0"/>
                <a:cs typeface="Arial" panose="020B0604020202020204" pitchFamily="34" charset="0"/>
              </a:rPr>
              <a:t>	Office </a:t>
            </a:r>
            <a:r>
              <a:rPr lang="en-US" sz="8800" dirty="0">
                <a:latin typeface="Calibri" panose="020F0502020204030204" pitchFamily="34" charset="0"/>
                <a:cs typeface="Arial" panose="020B0604020202020204" pitchFamily="34" charset="0"/>
              </a:rPr>
              <a:t>of Recovery Services </a:t>
            </a:r>
          </a:p>
          <a:p>
            <a:pPr marL="457200" lvl="1" indent="-457200">
              <a:lnSpc>
                <a:spcPct val="110000"/>
              </a:lnSpc>
              <a:spcBef>
                <a:spcPts val="0"/>
              </a:spcBef>
              <a:buNone/>
            </a:pPr>
            <a:r>
              <a:rPr lang="en-US" sz="8800" dirty="0">
                <a:latin typeface="Calibri" panose="020F0502020204030204" pitchFamily="34" charset="0"/>
                <a:cs typeface="Arial" panose="020B0604020202020204" pitchFamily="34" charset="0"/>
              </a:rPr>
              <a:t>      	</a:t>
            </a:r>
            <a:r>
              <a:rPr lang="en-US" sz="8800" dirty="0" smtClean="0">
                <a:latin typeface="Calibri" panose="020F0502020204030204" pitchFamily="34" charset="0"/>
                <a:cs typeface="Arial" panose="020B0604020202020204" pitchFamily="34" charset="0"/>
              </a:rPr>
              <a:t>	Medicaid </a:t>
            </a:r>
            <a:r>
              <a:rPr lang="en-US" sz="8800" dirty="0">
                <a:latin typeface="Calibri" panose="020F0502020204030204" pitchFamily="34" charset="0"/>
                <a:cs typeface="Arial" panose="020B0604020202020204" pitchFamily="34" charset="0"/>
              </a:rPr>
              <a:t>Section Team 85</a:t>
            </a:r>
          </a:p>
          <a:p>
            <a:pPr marL="457200" lvl="1" indent="-457200">
              <a:lnSpc>
                <a:spcPct val="110000"/>
              </a:lnSpc>
              <a:spcBef>
                <a:spcPts val="0"/>
              </a:spcBef>
              <a:buNone/>
            </a:pPr>
            <a:r>
              <a:rPr lang="en-US" sz="8800" dirty="0">
                <a:latin typeface="Calibri" panose="020F0502020204030204" pitchFamily="34" charset="0"/>
                <a:cs typeface="Arial" panose="020B0604020202020204" pitchFamily="34" charset="0"/>
              </a:rPr>
              <a:t>      	</a:t>
            </a:r>
            <a:r>
              <a:rPr lang="en-US" sz="8800" dirty="0" smtClean="0">
                <a:latin typeface="Calibri" panose="020F0502020204030204" pitchFamily="34" charset="0"/>
                <a:cs typeface="Arial" panose="020B0604020202020204" pitchFamily="34" charset="0"/>
              </a:rPr>
              <a:t>	PO </a:t>
            </a:r>
            <a:r>
              <a:rPr lang="en-US" sz="8800" dirty="0">
                <a:latin typeface="Calibri" panose="020F0502020204030204" pitchFamily="34" charset="0"/>
                <a:cs typeface="Arial" panose="020B0604020202020204" pitchFamily="34" charset="0"/>
              </a:rPr>
              <a:t>BOX 45025 </a:t>
            </a:r>
          </a:p>
          <a:p>
            <a:pPr marL="457200" lvl="1" indent="-457200">
              <a:lnSpc>
                <a:spcPct val="110000"/>
              </a:lnSpc>
              <a:spcBef>
                <a:spcPts val="0"/>
              </a:spcBef>
              <a:buNone/>
            </a:pPr>
            <a:r>
              <a:rPr lang="en-US" sz="8800" dirty="0">
                <a:latin typeface="Calibri" panose="020F0502020204030204" pitchFamily="34" charset="0"/>
                <a:cs typeface="Arial" panose="020B0604020202020204" pitchFamily="34" charset="0"/>
              </a:rPr>
              <a:t>      	</a:t>
            </a:r>
            <a:r>
              <a:rPr lang="en-US" sz="8800" dirty="0" smtClean="0">
                <a:latin typeface="Calibri" panose="020F0502020204030204" pitchFamily="34" charset="0"/>
                <a:cs typeface="Arial" panose="020B0604020202020204" pitchFamily="34" charset="0"/>
              </a:rPr>
              <a:t>	Salt </a:t>
            </a:r>
            <a:r>
              <a:rPr lang="en-US" sz="8800" dirty="0">
                <a:latin typeface="Calibri" panose="020F0502020204030204" pitchFamily="34" charset="0"/>
                <a:cs typeface="Arial" panose="020B0604020202020204" pitchFamily="34" charset="0"/>
              </a:rPr>
              <a:t>Lake City, UT 84145-5025</a:t>
            </a:r>
          </a:p>
          <a:p>
            <a:endParaRPr lang="en-US" dirty="0"/>
          </a:p>
        </p:txBody>
      </p:sp>
    </p:spTree>
    <p:extLst>
      <p:ext uri="{BB962C8B-B14F-4D97-AF65-F5344CB8AC3E}">
        <p14:creationId xmlns:p14="http://schemas.microsoft.com/office/powerpoint/2010/main" val="193555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Interpretive Services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774357" y="1825625"/>
            <a:ext cx="10515600" cy="50323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mj-lt"/>
              <a:buAutoNum type="arabicPeriod"/>
            </a:pPr>
            <a:r>
              <a:rPr lang="en-US" sz="2700" b="1" dirty="0">
                <a:latin typeface="Calibri" panose="020F0502020204030204" pitchFamily="34" charset="0"/>
              </a:rPr>
              <a:t>Determine if member is eligible for health care service </a:t>
            </a:r>
          </a:p>
          <a:p>
            <a:pPr lvl="1">
              <a:lnSpc>
                <a:spcPct val="100000"/>
              </a:lnSpc>
              <a:spcBef>
                <a:spcPts val="1000"/>
              </a:spcBef>
            </a:pPr>
            <a:r>
              <a:rPr lang="en-US" sz="2700" dirty="0">
                <a:latin typeface="Calibri" panose="020F0502020204030204" pitchFamily="34" charset="0"/>
                <a:cs typeface="Arial" panose="020B0604020202020204" pitchFamily="34" charset="0"/>
              </a:rPr>
              <a:t>Verify the member is eligible for a federal or state medical assistance program. Programs include Medicaid, CHIP, </a:t>
            </a:r>
            <a:r>
              <a:rPr lang="en-US" sz="2700" dirty="0" smtClean="0">
                <a:latin typeface="Calibri" panose="020F0502020204030204" pitchFamily="34" charset="0"/>
                <a:cs typeface="Arial" panose="020B0604020202020204" pitchFamily="34" charset="0"/>
              </a:rPr>
              <a:t>and/or </a:t>
            </a:r>
            <a:r>
              <a:rPr lang="en-US" sz="2700" dirty="0">
                <a:latin typeface="Calibri" panose="020F0502020204030204" pitchFamily="34" charset="0"/>
                <a:cs typeface="Arial" panose="020B0604020202020204" pitchFamily="34" charset="0"/>
              </a:rPr>
              <a:t>services authorized on a State Medical Services Reimbursement Agreement Form (MI-706)</a:t>
            </a:r>
          </a:p>
          <a:p>
            <a:pPr lvl="1">
              <a:lnSpc>
                <a:spcPct val="100000"/>
              </a:lnSpc>
              <a:spcBef>
                <a:spcPts val="1000"/>
              </a:spcBef>
            </a:pPr>
            <a:r>
              <a:rPr lang="en-US" sz="2700" dirty="0">
                <a:latin typeface="Calibri" panose="020F0502020204030204" pitchFamily="34" charset="0"/>
                <a:cs typeface="Arial" panose="020B0604020202020204" pitchFamily="34" charset="0"/>
              </a:rPr>
              <a:t>To verify member eligibility use the Eligibility </a:t>
            </a:r>
            <a:r>
              <a:rPr lang="en-US" sz="2700" dirty="0" smtClean="0">
                <a:latin typeface="Calibri" panose="020F0502020204030204" pitchFamily="34" charset="0"/>
                <a:cs typeface="Arial" panose="020B0604020202020204" pitchFamily="34" charset="0"/>
              </a:rPr>
              <a:t>Lookup </a:t>
            </a:r>
            <a:r>
              <a:rPr lang="en-US" sz="2700" dirty="0">
                <a:latin typeface="Calibri" panose="020F0502020204030204" pitchFamily="34" charset="0"/>
                <a:cs typeface="Arial" panose="020B0604020202020204" pitchFamily="34" charset="0"/>
              </a:rPr>
              <a:t>Tool (</a:t>
            </a:r>
            <a:r>
              <a:rPr lang="en-US" sz="2700" dirty="0">
                <a:latin typeface="Calibri" panose="020F0502020204030204" pitchFamily="34" charset="0"/>
                <a:cs typeface="Arial" panose="020B0604020202020204" pitchFamily="34" charset="0"/>
                <a:hlinkClick r:id="rId4"/>
              </a:rPr>
              <a:t>https://medicaid.utah.gov/medicaid-online</a:t>
            </a:r>
            <a:r>
              <a:rPr lang="en-US" sz="2700" dirty="0">
                <a:latin typeface="Calibri" panose="020F0502020204030204" pitchFamily="34" charset="0"/>
                <a:cs typeface="Arial" panose="020B0604020202020204" pitchFamily="34" charset="0"/>
              </a:rPr>
              <a:t>), or call Medicaid Information to access </a:t>
            </a:r>
            <a:r>
              <a:rPr lang="en-US" sz="2700" dirty="0" err="1">
                <a:latin typeface="Calibri" panose="020F0502020204030204" pitchFamily="34" charset="0"/>
                <a:cs typeface="Arial" panose="020B0604020202020204" pitchFamily="34" charset="0"/>
              </a:rPr>
              <a:t>AccessNow</a:t>
            </a:r>
            <a:r>
              <a:rPr lang="en-US" sz="2700" dirty="0">
                <a:latin typeface="Calibri" panose="020F0502020204030204" pitchFamily="34" charset="0"/>
                <a:cs typeface="Arial" panose="020B0604020202020204" pitchFamily="34" charset="0"/>
              </a:rPr>
              <a:t> at (801) 538-6155 or 1-800-662-9651 or ANSI 270 and </a:t>
            </a:r>
            <a:r>
              <a:rPr lang="en-US" sz="2700">
                <a:latin typeface="Calibri" panose="020F0502020204030204" pitchFamily="34" charset="0"/>
                <a:cs typeface="Arial" panose="020B0604020202020204" pitchFamily="34" charset="0"/>
              </a:rPr>
              <a:t>ANSI </a:t>
            </a:r>
            <a:r>
              <a:rPr lang="en-US" sz="2700" smtClean="0">
                <a:latin typeface="Calibri" panose="020F0502020204030204" pitchFamily="34" charset="0"/>
                <a:cs typeface="Arial" panose="020B0604020202020204" pitchFamily="34" charset="0"/>
              </a:rPr>
              <a:t>271</a:t>
            </a:r>
            <a:endParaRPr lang="en-US" sz="2700" dirty="0">
              <a:latin typeface="Calibri" panose="020F0502020204030204" pitchFamily="34" charset="0"/>
              <a:cs typeface="Arial" panose="020B0604020202020204" pitchFamily="34" charset="0"/>
            </a:endParaRPr>
          </a:p>
          <a:p>
            <a:pPr marL="514350" indent="-457200">
              <a:lnSpc>
                <a:spcPct val="100000"/>
              </a:lnSpc>
              <a:buFont typeface="+mj-lt"/>
              <a:buAutoNum type="arabicPeriod"/>
            </a:pPr>
            <a:r>
              <a:rPr lang="en-US" sz="2700" b="1" u="sng" dirty="0">
                <a:latin typeface="Calibri" panose="020F0502020204030204" pitchFamily="34" charset="0"/>
              </a:rPr>
              <a:t>If not eligible, the member is NOT ELIGIBLE for interpretive services</a:t>
            </a:r>
          </a:p>
          <a:p>
            <a:pPr marL="514350" indent="-457200">
              <a:lnSpc>
                <a:spcPct val="100000"/>
              </a:lnSpc>
              <a:buFont typeface="+mj-lt"/>
              <a:buAutoNum type="arabicPeriod"/>
            </a:pPr>
            <a:r>
              <a:rPr lang="en-US" sz="2700" b="1" dirty="0">
                <a:latin typeface="Calibri" panose="020F0502020204030204" pitchFamily="34" charset="0"/>
                <a:cs typeface="Arial" panose="020B0604020202020204" pitchFamily="34" charset="0"/>
              </a:rPr>
              <a:t>Determine if member is in managed care</a:t>
            </a:r>
          </a:p>
          <a:p>
            <a:pPr lvl="1">
              <a:lnSpc>
                <a:spcPct val="100000"/>
              </a:lnSpc>
              <a:spcBef>
                <a:spcPts val="1000"/>
              </a:spcBef>
            </a:pPr>
            <a:r>
              <a:rPr lang="en-US" sz="2700" dirty="0">
                <a:latin typeface="Calibri" panose="020F0502020204030204" pitchFamily="34" charset="0"/>
              </a:rPr>
              <a:t>Is the member enrolled in an ACO, Prepaid Mental Health Plan, and/or dental plan? </a:t>
            </a:r>
          </a:p>
          <a:p>
            <a:pPr lvl="2">
              <a:lnSpc>
                <a:spcPct val="100000"/>
              </a:lnSpc>
              <a:spcBef>
                <a:spcPts val="1000"/>
              </a:spcBef>
            </a:pPr>
            <a:r>
              <a:rPr lang="en-US" sz="2700" dirty="0">
                <a:latin typeface="Calibri" panose="020F0502020204030204" pitchFamily="34" charset="0"/>
              </a:rPr>
              <a:t>YES:  Member is enrolled in a plan, go to step </a:t>
            </a:r>
            <a:r>
              <a:rPr lang="en-US" sz="2700" dirty="0" smtClean="0">
                <a:latin typeface="Calibri" panose="020F0502020204030204" pitchFamily="34" charset="0"/>
              </a:rPr>
              <a:t>4 </a:t>
            </a:r>
            <a:endParaRPr lang="en-US" sz="2700" dirty="0">
              <a:latin typeface="Calibri" panose="020F0502020204030204" pitchFamily="34" charset="0"/>
            </a:endParaRPr>
          </a:p>
          <a:p>
            <a:pPr lvl="2">
              <a:lnSpc>
                <a:spcPct val="100000"/>
              </a:lnSpc>
              <a:spcBef>
                <a:spcPts val="1000"/>
              </a:spcBef>
            </a:pPr>
            <a:r>
              <a:rPr lang="en-US" sz="2700" dirty="0">
                <a:latin typeface="Calibri" panose="020F0502020204030204" pitchFamily="34" charset="0"/>
              </a:rPr>
              <a:t>NO:  Member is not enrolled in a plan, go to  step </a:t>
            </a:r>
            <a:r>
              <a:rPr lang="en-US" sz="2700" dirty="0" smtClean="0">
                <a:latin typeface="Calibri" panose="020F0502020204030204" pitchFamily="34" charset="0"/>
              </a:rPr>
              <a:t>5 (the </a:t>
            </a:r>
            <a:r>
              <a:rPr lang="en-US" sz="2700" dirty="0">
                <a:latin typeface="Calibri" panose="020F0502020204030204" pitchFamily="34" charset="0"/>
              </a:rPr>
              <a:t>member is </a:t>
            </a:r>
            <a:r>
              <a:rPr lang="en-US" sz="2700" dirty="0" smtClean="0">
                <a:latin typeface="Calibri" panose="020F0502020204030204" pitchFamily="34" charset="0"/>
              </a:rPr>
              <a:t>Fee For Service)</a:t>
            </a:r>
            <a:endParaRPr lang="en-US" sz="2700" dirty="0">
              <a:latin typeface="Calibri" panose="020F0502020204030204" pitchFamily="34" charset="0"/>
            </a:endParaRPr>
          </a:p>
          <a:p>
            <a:pPr marL="457200" indent="-457200">
              <a:lnSpc>
                <a:spcPct val="100000"/>
              </a:lnSpc>
              <a:buFont typeface="+mj-lt"/>
              <a:buAutoNum type="arabicPeriod" startAt="4"/>
            </a:pPr>
            <a:r>
              <a:rPr lang="en-US" sz="2700" b="1" dirty="0">
                <a:latin typeface="Calibri" panose="020F0502020204030204" pitchFamily="34" charset="0"/>
                <a:cs typeface="Arial" panose="020B0604020202020204" pitchFamily="34" charset="0"/>
              </a:rPr>
              <a:t>Service covered by an ACO, Prepaid Mental Health Plan, and/or dental plan? </a:t>
            </a:r>
          </a:p>
          <a:p>
            <a:pPr lvl="1">
              <a:lnSpc>
                <a:spcPct val="100000"/>
              </a:lnSpc>
              <a:spcBef>
                <a:spcPts val="1000"/>
              </a:spcBef>
            </a:pPr>
            <a:r>
              <a:rPr lang="en-US" sz="2700" dirty="0">
                <a:latin typeface="Calibri" panose="020F0502020204030204" pitchFamily="34" charset="0"/>
              </a:rPr>
              <a:t>YES:  ACO, Prepaid Mental Health Plan and dental plans must also cover interpretive </a:t>
            </a:r>
            <a:r>
              <a:rPr lang="en-US" sz="2700" dirty="0" smtClean="0">
                <a:latin typeface="Calibri" panose="020F0502020204030204" pitchFamily="34" charset="0"/>
              </a:rPr>
              <a:t>services </a:t>
            </a:r>
          </a:p>
          <a:p>
            <a:pPr lvl="2">
              <a:lnSpc>
                <a:spcPct val="100000"/>
              </a:lnSpc>
              <a:spcBef>
                <a:spcPts val="1000"/>
              </a:spcBef>
            </a:pPr>
            <a:r>
              <a:rPr lang="en-US" sz="2300" dirty="0" smtClean="0">
                <a:latin typeface="Calibri" panose="020F0502020204030204" pitchFamily="34" charset="0"/>
              </a:rPr>
              <a:t>Contact </a:t>
            </a:r>
            <a:r>
              <a:rPr lang="en-US" sz="2300" dirty="0">
                <a:latin typeface="Calibri" panose="020F0502020204030204" pitchFamily="34" charset="0"/>
              </a:rPr>
              <a:t>the plan directly for more </a:t>
            </a:r>
            <a:r>
              <a:rPr lang="en-US" sz="2300" dirty="0" smtClean="0">
                <a:latin typeface="Calibri" panose="020F0502020204030204" pitchFamily="34" charset="0"/>
              </a:rPr>
              <a:t>information </a:t>
            </a:r>
            <a:r>
              <a:rPr lang="en-US" sz="2500" dirty="0">
                <a:latin typeface="Calibri" panose="020F0502020204030204" pitchFamily="34" charset="0"/>
              </a:rPr>
              <a:t>	</a:t>
            </a:r>
          </a:p>
          <a:p>
            <a:endParaRPr lang="en-US" dirty="0"/>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a:prstGeom prst="rect">
            <a:avLst/>
          </a:prstGeom>
        </p:spPr>
      </p:pic>
    </p:spTree>
    <p:extLst>
      <p:ext uri="{BB962C8B-B14F-4D97-AF65-F5344CB8AC3E}">
        <p14:creationId xmlns:p14="http://schemas.microsoft.com/office/powerpoint/2010/main" val="173751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Interpretive Services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938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smtClean="0">
                <a:latin typeface="Calibri" panose="020F0502020204030204" pitchFamily="34" charset="0"/>
              </a:rPr>
              <a:t>5.      Service </a:t>
            </a:r>
            <a:r>
              <a:rPr lang="en-US" sz="1900" b="1" dirty="0">
                <a:latin typeface="Calibri" panose="020F0502020204030204" pitchFamily="34" charset="0"/>
              </a:rPr>
              <a:t>covered by </a:t>
            </a:r>
            <a:r>
              <a:rPr lang="en-US" sz="1900" b="1" dirty="0" smtClean="0">
                <a:latin typeface="Calibri" panose="020F0502020204030204" pitchFamily="34" charset="0"/>
              </a:rPr>
              <a:t>Fee For Service </a:t>
            </a:r>
            <a:r>
              <a:rPr lang="en-US" sz="1900" b="1" dirty="0">
                <a:latin typeface="Calibri" panose="020F0502020204030204" pitchFamily="34" charset="0"/>
              </a:rPr>
              <a:t>medical program for which the member is eligible? </a:t>
            </a:r>
          </a:p>
          <a:p>
            <a:pPr lvl="1"/>
            <a:r>
              <a:rPr lang="en-US" sz="1900" dirty="0">
                <a:latin typeface="Calibri" panose="020F0502020204030204" pitchFamily="34" charset="0"/>
              </a:rPr>
              <a:t>To determine CPT coverage, refer to the online Coverage and Reimbursement </a:t>
            </a:r>
            <a:r>
              <a:rPr lang="en-US" sz="1900" dirty="0" smtClean="0">
                <a:latin typeface="Calibri" panose="020F0502020204030204" pitchFamily="34" charset="0"/>
              </a:rPr>
              <a:t>Lookup </a:t>
            </a:r>
            <a:r>
              <a:rPr lang="en-US" sz="1900" dirty="0">
                <a:latin typeface="Calibri" panose="020F0502020204030204" pitchFamily="34" charset="0"/>
              </a:rPr>
              <a:t>Tool available on the Medicaid website at: </a:t>
            </a:r>
            <a:r>
              <a:rPr lang="en-US" sz="1900" dirty="0">
                <a:latin typeface="Calibri" panose="020F0502020204030204" pitchFamily="34" charset="0"/>
                <a:hlinkClick r:id="rId4"/>
              </a:rPr>
              <a:t>http://health.utah.gov/medicaid/stplan/lookup/CoverageLookup.php</a:t>
            </a:r>
            <a:endParaRPr lang="en-US" sz="1900" dirty="0">
              <a:latin typeface="Calibri" panose="020F0502020204030204" pitchFamily="34" charset="0"/>
            </a:endParaRPr>
          </a:p>
          <a:p>
            <a:pPr lvl="2"/>
            <a:r>
              <a:rPr lang="en-US" sz="1900" dirty="0">
                <a:latin typeface="Calibri" panose="020F0502020204030204" pitchFamily="34" charset="0"/>
              </a:rPr>
              <a:t>YES -The service is covered, interpretive service is also covered</a:t>
            </a:r>
          </a:p>
          <a:p>
            <a:pPr lvl="2"/>
            <a:r>
              <a:rPr lang="en-US" sz="1900" dirty="0">
                <a:latin typeface="Calibri" panose="020F0502020204030204" pitchFamily="34" charset="0"/>
              </a:rPr>
              <a:t>NO - The service is NOT covered, the member does not qualify for interpretive service   </a:t>
            </a:r>
            <a:endParaRPr lang="en-US" sz="1900" dirty="0" smtClean="0">
              <a:latin typeface="Calibri" panose="020F0502020204030204" pitchFamily="34" charset="0"/>
            </a:endParaRPr>
          </a:p>
          <a:p>
            <a:pPr marL="457200" indent="-457200">
              <a:buAutoNum type="arabicPeriod" startAt="6"/>
            </a:pPr>
            <a:r>
              <a:rPr lang="en-US" sz="1900" b="1" dirty="0" smtClean="0">
                <a:latin typeface="Calibri" panose="020F0502020204030204" pitchFamily="34" charset="0"/>
                <a:cs typeface="Arial" panose="020B0604020202020204" pitchFamily="34" charset="0"/>
              </a:rPr>
              <a:t>When </a:t>
            </a:r>
            <a:r>
              <a:rPr lang="en-US" sz="1900" b="1" dirty="0">
                <a:latin typeface="Calibri" panose="020F0502020204030204" pitchFamily="34" charset="0"/>
                <a:cs typeface="Arial" panose="020B0604020202020204" pitchFamily="34" charset="0"/>
              </a:rPr>
              <a:t>both the member and the service qualify, call one of the contractors </a:t>
            </a:r>
            <a:r>
              <a:rPr lang="en-US" sz="1900" b="1" dirty="0" smtClean="0">
                <a:latin typeface="Calibri" panose="020F0502020204030204" pitchFamily="34" charset="0"/>
                <a:cs typeface="Arial" panose="020B0604020202020204" pitchFamily="34" charset="0"/>
              </a:rPr>
              <a:t>listed in the General Attachments </a:t>
            </a:r>
            <a:r>
              <a:rPr lang="en-US" sz="1900" b="1" dirty="0">
                <a:latin typeface="Calibri" panose="020F0502020204030204" pitchFamily="34" charset="0"/>
                <a:cs typeface="Arial" panose="020B0604020202020204" pitchFamily="34" charset="0"/>
              </a:rPr>
              <a:t>section, Interpretive </a:t>
            </a:r>
            <a:r>
              <a:rPr lang="en-US" sz="1900" b="1" dirty="0" smtClean="0">
                <a:latin typeface="Calibri" panose="020F0502020204030204" pitchFamily="34" charset="0"/>
                <a:cs typeface="Arial" panose="020B0604020202020204" pitchFamily="34" charset="0"/>
              </a:rPr>
              <a:t>Guide </a:t>
            </a:r>
            <a:r>
              <a:rPr lang="en-US" sz="1900" b="1" dirty="0">
                <a:latin typeface="Calibri" panose="020F0502020204030204" pitchFamily="34" charset="0"/>
                <a:cs typeface="Arial" panose="020B0604020202020204" pitchFamily="34" charset="0"/>
              </a:rPr>
              <a:t>on our website. Give the required information below</a:t>
            </a:r>
            <a:r>
              <a:rPr lang="en-US" sz="1900" b="1" dirty="0" smtClean="0">
                <a:latin typeface="Calibri" panose="020F0502020204030204" pitchFamily="34" charset="0"/>
                <a:cs typeface="Arial" panose="020B0604020202020204" pitchFamily="34" charset="0"/>
              </a:rPr>
              <a:t>:  </a:t>
            </a:r>
          </a:p>
          <a:p>
            <a:pPr marL="685800">
              <a:spcBef>
                <a:spcPts val="500"/>
              </a:spcBef>
            </a:pPr>
            <a:r>
              <a:rPr lang="en-US" sz="1900" dirty="0" smtClean="0">
                <a:latin typeface="Calibri" panose="020F0502020204030204" pitchFamily="34" charset="0"/>
                <a:cs typeface="Arial" panose="020B0604020202020204" pitchFamily="34" charset="0"/>
              </a:rPr>
              <a:t>Member’s first and last name </a:t>
            </a:r>
            <a:r>
              <a:rPr lang="en-US" sz="1900" u="sng" dirty="0" smtClean="0">
                <a:latin typeface="Calibri" panose="020F0502020204030204" pitchFamily="34" charset="0"/>
                <a:cs typeface="Arial" panose="020B0604020202020204" pitchFamily="34" charset="0"/>
              </a:rPr>
              <a:t>spelled exactly as on the Medicaid Member Card</a:t>
            </a:r>
            <a:endParaRPr lang="en-US" sz="1900" dirty="0" smtClean="0">
              <a:latin typeface="Calibri" panose="020F0502020204030204" pitchFamily="34" charset="0"/>
              <a:cs typeface="Arial" panose="020B0604020202020204" pitchFamily="34" charset="0"/>
            </a:endParaRPr>
          </a:p>
          <a:p>
            <a:pPr lvl="1"/>
            <a:r>
              <a:rPr lang="en-US" sz="1900" dirty="0" smtClean="0">
                <a:latin typeface="Calibri" panose="020F0502020204030204" pitchFamily="34" charset="0"/>
                <a:cs typeface="Arial" panose="020B0604020202020204" pitchFamily="34" charset="0"/>
              </a:rPr>
              <a:t>Member’s date of birth: six digits only (mm/</a:t>
            </a:r>
            <a:r>
              <a:rPr lang="en-US" sz="1900" dirty="0" err="1" smtClean="0">
                <a:latin typeface="Calibri" panose="020F0502020204030204" pitchFamily="34" charset="0"/>
                <a:cs typeface="Arial" panose="020B0604020202020204" pitchFamily="34" charset="0"/>
              </a:rPr>
              <a:t>dd</a:t>
            </a:r>
            <a:r>
              <a:rPr lang="en-US" sz="1900" dirty="0" smtClean="0">
                <a:latin typeface="Calibri" panose="020F0502020204030204" pitchFamily="34" charset="0"/>
                <a:cs typeface="Arial" panose="020B0604020202020204" pitchFamily="34" charset="0"/>
              </a:rPr>
              <a:t>/</a:t>
            </a:r>
            <a:r>
              <a:rPr lang="en-US" sz="1900" dirty="0" err="1" smtClean="0">
                <a:latin typeface="Calibri" panose="020F0502020204030204" pitchFamily="34" charset="0"/>
                <a:cs typeface="Arial" panose="020B0604020202020204" pitchFamily="34" charset="0"/>
              </a:rPr>
              <a:t>yy</a:t>
            </a:r>
            <a:r>
              <a:rPr lang="en-US" sz="1900" dirty="0" smtClean="0">
                <a:latin typeface="Calibri" panose="020F0502020204030204" pitchFamily="34" charset="0"/>
                <a:cs typeface="Arial" panose="020B0604020202020204" pitchFamily="34" charset="0"/>
              </a:rPr>
              <a:t>) </a:t>
            </a:r>
          </a:p>
          <a:p>
            <a:pPr lvl="1"/>
            <a:r>
              <a:rPr lang="en-US" sz="1900" dirty="0" smtClean="0">
                <a:latin typeface="Calibri" panose="020F0502020204030204" pitchFamily="34" charset="0"/>
                <a:cs typeface="Arial" panose="020B0604020202020204" pitchFamily="34" charset="0"/>
              </a:rPr>
              <a:t>Member’s </a:t>
            </a:r>
            <a:r>
              <a:rPr lang="en-US" sz="1900" dirty="0">
                <a:latin typeface="Calibri" panose="020F0502020204030204" pitchFamily="34" charset="0"/>
                <a:cs typeface="Arial" panose="020B0604020202020204" pitchFamily="34" charset="0"/>
              </a:rPr>
              <a:t>Medicaid ID number </a:t>
            </a:r>
          </a:p>
          <a:p>
            <a:pPr lvl="1"/>
            <a:r>
              <a:rPr lang="en-US" sz="1900" dirty="0" smtClean="0">
                <a:latin typeface="Calibri" panose="020F0502020204030204" pitchFamily="34" charset="0"/>
                <a:cs typeface="Arial" panose="020B0604020202020204" pitchFamily="34" charset="0"/>
              </a:rPr>
              <a:t>Your </a:t>
            </a:r>
            <a:r>
              <a:rPr lang="en-US" sz="1900" dirty="0">
                <a:latin typeface="Calibri" panose="020F0502020204030204" pitchFamily="34" charset="0"/>
                <a:cs typeface="Arial" panose="020B0604020202020204" pitchFamily="34" charset="0"/>
              </a:rPr>
              <a:t>NPI number </a:t>
            </a:r>
          </a:p>
          <a:p>
            <a:pPr lvl="1"/>
            <a:r>
              <a:rPr lang="en-US" sz="1900" dirty="0" smtClean="0">
                <a:latin typeface="Calibri" panose="020F0502020204030204" pitchFamily="34" charset="0"/>
                <a:cs typeface="Arial" panose="020B0604020202020204" pitchFamily="34" charset="0"/>
              </a:rPr>
              <a:t>Language </a:t>
            </a:r>
            <a:r>
              <a:rPr lang="en-US" sz="1900" dirty="0">
                <a:latin typeface="Calibri" panose="020F0502020204030204" pitchFamily="34" charset="0"/>
                <a:cs typeface="Arial" panose="020B0604020202020204" pitchFamily="34" charset="0"/>
              </a:rPr>
              <a:t>requested </a:t>
            </a:r>
          </a:p>
          <a:p>
            <a:endParaRPr lang="en-US" dirty="0"/>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a:prstGeom prst="rect">
            <a:avLst/>
          </a:prstGeom>
        </p:spPr>
      </p:pic>
    </p:spTree>
    <p:extLst>
      <p:ext uri="{BB962C8B-B14F-4D97-AF65-F5344CB8AC3E}">
        <p14:creationId xmlns:p14="http://schemas.microsoft.com/office/powerpoint/2010/main" val="168045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a:t>Timely Filing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762201" cy="466548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cs typeface="Arial" panose="020B0604020202020204" pitchFamily="34" charset="0"/>
              </a:rPr>
              <a:t>All claims and adjustments for services must be received by Medicaid within twelve months from the date of service</a:t>
            </a:r>
          </a:p>
          <a:p>
            <a:pPr>
              <a:lnSpc>
                <a:spcPct val="110000"/>
              </a:lnSpc>
            </a:pPr>
            <a:r>
              <a:rPr lang="en-US" dirty="0">
                <a:cs typeface="Arial" panose="020B0604020202020204" pitchFamily="34" charset="0"/>
              </a:rPr>
              <a:t>New claims received past the one year filing deadline will be </a:t>
            </a:r>
            <a:r>
              <a:rPr lang="en-US" dirty="0" smtClean="0">
                <a:cs typeface="Arial" panose="020B0604020202020204" pitchFamily="34" charset="0"/>
              </a:rPr>
              <a:t>denied </a:t>
            </a:r>
          </a:p>
          <a:p>
            <a:pPr lvl="1">
              <a:lnSpc>
                <a:spcPct val="110000"/>
              </a:lnSpc>
            </a:pPr>
            <a:r>
              <a:rPr lang="en-US" dirty="0" smtClean="0">
                <a:cs typeface="Arial" panose="020B0604020202020204" pitchFamily="34" charset="0"/>
              </a:rPr>
              <a:t>Any </a:t>
            </a:r>
            <a:r>
              <a:rPr lang="en-US" dirty="0">
                <a:cs typeface="Arial" panose="020B0604020202020204" pitchFamily="34" charset="0"/>
              </a:rPr>
              <a:t>corrections to a claim must also be received and/or adjusted within the same 12-month time frame</a:t>
            </a:r>
          </a:p>
          <a:p>
            <a:pPr>
              <a:lnSpc>
                <a:spcPct val="110000"/>
              </a:lnSpc>
            </a:pPr>
            <a:r>
              <a:rPr lang="en-US" dirty="0">
                <a:cs typeface="Arial" panose="020B0604020202020204" pitchFamily="34" charset="0"/>
              </a:rPr>
              <a:t> If a correction is received after the deadline, no additional funds will be </a:t>
            </a:r>
            <a:r>
              <a:rPr lang="en-US" dirty="0" smtClean="0">
                <a:cs typeface="Arial" panose="020B0604020202020204" pitchFamily="34" charset="0"/>
              </a:rPr>
              <a:t>reimbursed </a:t>
            </a:r>
          </a:p>
          <a:p>
            <a:pPr lvl="1">
              <a:lnSpc>
                <a:spcPct val="110000"/>
              </a:lnSpc>
            </a:pPr>
            <a:r>
              <a:rPr lang="en-US" dirty="0" smtClean="0">
                <a:cs typeface="Arial" panose="020B0604020202020204" pitchFamily="34" charset="0"/>
              </a:rPr>
              <a:t>In </a:t>
            </a:r>
            <a:r>
              <a:rPr lang="en-US" dirty="0">
                <a:cs typeface="Arial" panose="020B0604020202020204" pitchFamily="34" charset="0"/>
              </a:rPr>
              <a:t>the case of Medicare Crossovers, all claims and adjustments must be received within six months of the Medicare decision</a:t>
            </a:r>
          </a:p>
          <a:p>
            <a:pPr>
              <a:lnSpc>
                <a:spcPct val="110000"/>
              </a:lnSpc>
            </a:pPr>
            <a:r>
              <a:rPr lang="en-US" dirty="0">
                <a:cs typeface="Arial" panose="020B0604020202020204" pitchFamily="34" charset="0"/>
              </a:rPr>
              <a:t>The one-year timely filing period is determined from the date of service or “from” date on the </a:t>
            </a:r>
            <a:r>
              <a:rPr lang="en-US" dirty="0" smtClean="0">
                <a:cs typeface="Arial" panose="020B0604020202020204" pitchFamily="34" charset="0"/>
              </a:rPr>
              <a:t>claim </a:t>
            </a:r>
          </a:p>
          <a:p>
            <a:pPr lvl="1">
              <a:lnSpc>
                <a:spcPct val="110000"/>
              </a:lnSpc>
            </a:pPr>
            <a:r>
              <a:rPr lang="en-US" dirty="0" smtClean="0">
                <a:cs typeface="Arial" panose="020B0604020202020204" pitchFamily="34" charset="0"/>
              </a:rPr>
              <a:t>The </a:t>
            </a:r>
            <a:r>
              <a:rPr lang="en-US" dirty="0">
                <a:cs typeface="Arial" panose="020B0604020202020204" pitchFamily="34" charset="0"/>
              </a:rPr>
              <a:t>exception to this is for institutional claims that include a date of service span (i.e., a different “from” and “through” date on the claim</a:t>
            </a:r>
            <a:r>
              <a:rPr lang="en-US" dirty="0" smtClean="0">
                <a:cs typeface="Arial" panose="020B0604020202020204" pitchFamily="34" charset="0"/>
              </a:rPr>
              <a:t>) </a:t>
            </a:r>
          </a:p>
          <a:p>
            <a:pPr lvl="2">
              <a:lnSpc>
                <a:spcPct val="110000"/>
              </a:lnSpc>
            </a:pPr>
            <a:r>
              <a:rPr lang="en-US" sz="2400" dirty="0" smtClean="0">
                <a:cs typeface="Arial" panose="020B0604020202020204" pitchFamily="34" charset="0"/>
              </a:rPr>
              <a:t>The </a:t>
            </a:r>
            <a:r>
              <a:rPr lang="en-US" sz="2400" dirty="0">
                <a:cs typeface="Arial" panose="020B0604020202020204" pitchFamily="34" charset="0"/>
              </a:rPr>
              <a:t>“through” date of service on the claim is used for determining the timely filing for institutional claims</a:t>
            </a:r>
          </a:p>
          <a:p>
            <a:pPr>
              <a:lnSpc>
                <a:spcPct val="110000"/>
              </a:lnSpc>
            </a:pPr>
            <a:r>
              <a:rPr lang="en-US" dirty="0">
                <a:cs typeface="Arial" panose="020B0604020202020204" pitchFamily="34" charset="0"/>
              </a:rPr>
              <a:t>For additional information, see 42 CFR 447.45</a:t>
            </a:r>
          </a:p>
          <a:p>
            <a:endParaRPr lang="en-US" dirty="0"/>
          </a:p>
        </p:txBody>
      </p:sp>
    </p:spTree>
    <p:extLst>
      <p:ext uri="{BB962C8B-B14F-4D97-AF65-F5344CB8AC3E}">
        <p14:creationId xmlns:p14="http://schemas.microsoft.com/office/powerpoint/2010/main" val="17200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31" y="144996"/>
            <a:ext cx="10515712" cy="927346"/>
          </a:xfrm>
        </p:spPr>
        <p:txBody>
          <a:bodyPr>
            <a:noAutofit/>
          </a:bodyPr>
          <a:lstStyle/>
          <a:p>
            <a:r>
              <a:rPr lang="en-US" b="1" dirty="0" smtClean="0"/>
              <a:t>Billing a Managed Care Entity </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732367" y="1825625"/>
            <a:ext cx="10621433"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latin typeface="Calibri" panose="020F0502020204030204" pitchFamily="34" charset="0"/>
                <a:cs typeface="Calibri" panose="020F0502020204030204" pitchFamily="34" charset="0"/>
              </a:rPr>
              <a:t>Medicaid contracts with Managed Care Entities (MCE) to deliver medical, dental, mental health, and substance use disorder (SUD) services to Medicaid member</a:t>
            </a:r>
          </a:p>
          <a:p>
            <a:pPr>
              <a:lnSpc>
                <a:spcPct val="110000"/>
              </a:lnSpc>
            </a:pPr>
            <a:r>
              <a:rPr lang="en-US" dirty="0">
                <a:latin typeface="Calibri" panose="020F0502020204030204" pitchFamily="34" charset="0"/>
                <a:cs typeface="Calibri" panose="020F0502020204030204" pitchFamily="34" charset="0"/>
              </a:rPr>
              <a:t>Medicaid members may have </a:t>
            </a:r>
            <a:r>
              <a:rPr lang="en-US" dirty="0" smtClean="0">
                <a:latin typeface="Calibri" panose="020F0502020204030204" pitchFamily="34" charset="0"/>
                <a:cs typeface="Calibri" panose="020F0502020204030204" pitchFamily="34" charset="0"/>
              </a:rPr>
              <a:t>Fee for Service </a:t>
            </a:r>
            <a:r>
              <a:rPr lang="en-US" dirty="0">
                <a:latin typeface="Calibri" panose="020F0502020204030204" pitchFamily="34" charset="0"/>
                <a:cs typeface="Calibri" panose="020F0502020204030204" pitchFamily="34" charset="0"/>
              </a:rPr>
              <a:t>Medicaid, or an MCE depending on where they reside</a:t>
            </a:r>
          </a:p>
          <a:p>
            <a:pPr>
              <a:lnSpc>
                <a:spcPct val="110000"/>
              </a:lnSpc>
            </a:pPr>
            <a:r>
              <a:rPr lang="en-US" dirty="0">
                <a:latin typeface="Calibri" panose="020F0502020204030204" pitchFamily="34" charset="0"/>
                <a:cs typeface="Calibri" panose="020F0502020204030204" pitchFamily="34" charset="0"/>
              </a:rPr>
              <a:t>Providers are responsible for verifying Medicaid eligibility and determining if a member is enrolled with an MCE before rendering services</a:t>
            </a:r>
          </a:p>
          <a:p>
            <a:pPr>
              <a:lnSpc>
                <a:spcPct val="110000"/>
              </a:lnSpc>
            </a:pPr>
            <a:r>
              <a:rPr lang="en-US" dirty="0">
                <a:latin typeface="Calibri" panose="020F0502020204030204" pitchFamily="34" charset="0"/>
                <a:cs typeface="Calibri" panose="020F0502020204030204" pitchFamily="34" charset="0"/>
              </a:rPr>
              <a:t>Providers can verify a member’s Medicaid eligibility by using the Eligibility Lookup Tool (ELT) located at: </a:t>
            </a:r>
            <a:r>
              <a:rPr lang="en-US" dirty="0">
                <a:latin typeface="Calibri" panose="020F0502020204030204" pitchFamily="34" charset="0"/>
                <a:cs typeface="Calibri" panose="020F0502020204030204" pitchFamily="34" charset="0"/>
                <a:hlinkClick r:id="rId4"/>
              </a:rPr>
              <a:t>https://Medicaid.Utah.gov/eligibility</a:t>
            </a:r>
            <a:endParaRPr lang="en-US" dirty="0">
              <a:latin typeface="Calibri" panose="020F0502020204030204" pitchFamily="34" charset="0"/>
              <a:cs typeface="Calibri" panose="020F0502020204030204" pitchFamily="34" charset="0"/>
            </a:endParaRPr>
          </a:p>
          <a:p>
            <a:pPr>
              <a:lnSpc>
                <a:spcPct val="110000"/>
              </a:lnSpc>
            </a:pPr>
            <a:r>
              <a:rPr lang="en-US" dirty="0">
                <a:latin typeface="Calibri" panose="020F0502020204030204" pitchFamily="34" charset="0"/>
                <a:cs typeface="Calibri" panose="020F0502020204030204" pitchFamily="34" charset="0"/>
              </a:rPr>
              <a:t>A provider who accepts Medicaid agrees to accept the MCE payment as payment in </a:t>
            </a:r>
            <a:r>
              <a:rPr lang="en-US" dirty="0" smtClean="0">
                <a:latin typeface="Calibri" panose="020F0502020204030204" pitchFamily="34" charset="0"/>
                <a:cs typeface="Calibri" panose="020F0502020204030204" pitchFamily="34" charset="0"/>
              </a:rPr>
              <a:t>full; this </a:t>
            </a:r>
            <a:r>
              <a:rPr lang="en-US" dirty="0">
                <a:latin typeface="Calibri" panose="020F0502020204030204" pitchFamily="34" charset="0"/>
                <a:cs typeface="Calibri" panose="020F0502020204030204" pitchFamily="34" charset="0"/>
              </a:rPr>
              <a:t>includes any deductible, co-insurance, or co-payment owed by the Medicaid member</a:t>
            </a:r>
          </a:p>
          <a:p>
            <a:pPr marL="0" indent="0">
              <a:buNone/>
            </a:pPr>
            <a:endParaRPr lang="en-US" dirty="0"/>
          </a:p>
        </p:txBody>
      </p:sp>
    </p:spTree>
    <p:extLst>
      <p:ext uri="{BB962C8B-B14F-4D97-AF65-F5344CB8AC3E}">
        <p14:creationId xmlns:p14="http://schemas.microsoft.com/office/powerpoint/2010/main" val="282953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cs typeface="Calibri" pitchFamily="34" charset="0"/>
              </a:rPr>
              <a:t>FQHC &amp; RHC</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4260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Calibri" panose="020F0502020204030204" pitchFamily="34" charset="0"/>
                <a:cs typeface="Arial" panose="020B0604020202020204" pitchFamily="34" charset="0"/>
              </a:rPr>
              <a:t>Federally Qualified Health Center (FQHC) </a:t>
            </a:r>
            <a:r>
              <a:rPr lang="en-US" dirty="0">
                <a:latin typeface="Calibri" panose="020F0502020204030204" pitchFamily="34" charset="0"/>
                <a:cs typeface="Arial" panose="020B0604020202020204" pitchFamily="34" charset="0"/>
              </a:rPr>
              <a:t>and </a:t>
            </a:r>
            <a:r>
              <a:rPr lang="en-US" dirty="0" smtClean="0">
                <a:latin typeface="Calibri" panose="020F0502020204030204" pitchFamily="34" charset="0"/>
                <a:cs typeface="Arial" panose="020B0604020202020204" pitchFamily="34" charset="0"/>
              </a:rPr>
              <a:t>Rural Health Center (RHC) </a:t>
            </a:r>
            <a:r>
              <a:rPr lang="en-US" dirty="0">
                <a:latin typeface="Calibri" panose="020F0502020204030204" pitchFamily="34" charset="0"/>
                <a:cs typeface="Arial" panose="020B0604020202020204" pitchFamily="34" charset="0"/>
              </a:rPr>
              <a:t>have two options for payment: </a:t>
            </a:r>
          </a:p>
          <a:p>
            <a:pPr lvl="1">
              <a:spcBef>
                <a:spcPts val="1000"/>
              </a:spcBef>
            </a:pPr>
            <a:r>
              <a:rPr lang="en-US" dirty="0" smtClean="0">
                <a:latin typeface="Calibri" panose="020F0502020204030204" pitchFamily="34" charset="0"/>
                <a:cs typeface="Arial" panose="020B0604020202020204" pitchFamily="34" charset="0"/>
              </a:rPr>
              <a:t>100</a:t>
            </a:r>
            <a:r>
              <a:rPr lang="en-US" dirty="0">
                <a:latin typeface="Calibri" panose="020F0502020204030204" pitchFamily="34" charset="0"/>
                <a:cs typeface="Arial" panose="020B0604020202020204" pitchFamily="34" charset="0"/>
              </a:rPr>
              <a:t>% billed charges </a:t>
            </a:r>
          </a:p>
          <a:p>
            <a:pPr lvl="2">
              <a:spcBef>
                <a:spcPts val="1000"/>
              </a:spcBef>
            </a:pPr>
            <a:r>
              <a:rPr lang="en-US" sz="2200" dirty="0">
                <a:latin typeface="Calibri" panose="020F0502020204030204" pitchFamily="34" charset="0"/>
                <a:cs typeface="Arial" panose="020B0604020202020204" pitchFamily="34" charset="0"/>
              </a:rPr>
              <a:t>All edits apply </a:t>
            </a:r>
            <a:endParaRPr lang="en-US" sz="2200" dirty="0" smtClean="0">
              <a:latin typeface="Calibri" panose="020F0502020204030204" pitchFamily="34" charset="0"/>
              <a:cs typeface="Arial" panose="020B0604020202020204" pitchFamily="34" charset="0"/>
            </a:endParaRPr>
          </a:p>
          <a:p>
            <a:pPr lvl="1">
              <a:spcBef>
                <a:spcPts val="1000"/>
              </a:spcBef>
            </a:pPr>
            <a:r>
              <a:rPr lang="en-US" dirty="0" smtClean="0">
                <a:latin typeface="Calibri" panose="020F0502020204030204" pitchFamily="34" charset="0"/>
                <a:cs typeface="Arial" panose="020B0604020202020204" pitchFamily="34" charset="0"/>
              </a:rPr>
              <a:t>By Encounter </a:t>
            </a:r>
          </a:p>
          <a:p>
            <a:pPr lvl="2">
              <a:spcBef>
                <a:spcPts val="1000"/>
              </a:spcBef>
            </a:pPr>
            <a:r>
              <a:rPr lang="en-US" sz="2200" dirty="0" smtClean="0">
                <a:latin typeface="Calibri" panose="020F0502020204030204" pitchFamily="34" charset="0"/>
                <a:cs typeface="Arial" panose="020B0604020202020204" pitchFamily="34" charset="0"/>
              </a:rPr>
              <a:t>Must </a:t>
            </a:r>
            <a:r>
              <a:rPr lang="en-US" sz="2200" dirty="0">
                <a:latin typeface="Calibri" panose="020F0502020204030204" pitchFamily="34" charset="0"/>
                <a:cs typeface="Arial" panose="020B0604020202020204" pitchFamily="34" charset="0"/>
              </a:rPr>
              <a:t>bill T1015 </a:t>
            </a:r>
          </a:p>
          <a:p>
            <a:pPr lvl="2">
              <a:spcBef>
                <a:spcPts val="1000"/>
              </a:spcBef>
            </a:pPr>
            <a:r>
              <a:rPr lang="en-US" sz="2200" dirty="0">
                <a:latin typeface="Calibri" panose="020F0502020204030204" pitchFamily="34" charset="0"/>
                <a:cs typeface="Arial" panose="020B0604020202020204" pitchFamily="34" charset="0"/>
              </a:rPr>
              <a:t>Must bill all CPT codes that apply </a:t>
            </a:r>
          </a:p>
          <a:p>
            <a:pPr lvl="2">
              <a:spcBef>
                <a:spcPts val="1000"/>
              </a:spcBef>
            </a:pPr>
            <a:r>
              <a:rPr lang="en-US" sz="2200" dirty="0">
                <a:latin typeface="Calibri" panose="020F0502020204030204" pitchFamily="34" charset="0"/>
                <a:cs typeface="Arial" panose="020B0604020202020204" pitchFamily="34" charset="0"/>
              </a:rPr>
              <a:t>At least one CPT code must be an approved encounter code </a:t>
            </a:r>
          </a:p>
          <a:p>
            <a:pPr lvl="2">
              <a:spcBef>
                <a:spcPts val="1000"/>
              </a:spcBef>
            </a:pPr>
            <a:r>
              <a:rPr lang="en-US" sz="2200" dirty="0">
                <a:latin typeface="Calibri" panose="020F0502020204030204" pitchFamily="34" charset="0"/>
                <a:cs typeface="Arial" panose="020B0604020202020204" pitchFamily="34" charset="0"/>
              </a:rPr>
              <a:t>If only the T1015 or only the CPT codes are billed the claim will be denied </a:t>
            </a:r>
          </a:p>
          <a:p>
            <a:endParaRPr lang="en-US" dirty="0"/>
          </a:p>
        </p:txBody>
      </p:sp>
    </p:spTree>
    <p:extLst>
      <p:ext uri="{BB962C8B-B14F-4D97-AF65-F5344CB8AC3E}">
        <p14:creationId xmlns:p14="http://schemas.microsoft.com/office/powerpoint/2010/main" val="267907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Telepsychiatric Consultations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6803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Telepsychiatric consultations, as described in Utah Code 26-18-13.5, between a physician and a board certified psychiatrist are a covered service. Psychiatrists should report the following time-based CPT codes: </a:t>
            </a:r>
            <a:r>
              <a:rPr lang="en-US" sz="2000" dirty="0" smtClean="0"/>
              <a:t> </a:t>
            </a:r>
          </a:p>
          <a:p>
            <a:r>
              <a:rPr lang="en-US" sz="1800" dirty="0" smtClean="0"/>
              <a:t>99446 </a:t>
            </a:r>
            <a:r>
              <a:rPr lang="en-US" sz="1800" dirty="0" err="1"/>
              <a:t>Interprofessional</a:t>
            </a:r>
            <a:r>
              <a:rPr lang="en-US" sz="1800" dirty="0"/>
              <a:t> telephone/Internet assessment and management service provided by a consultative physician including a verbal and written report to the patient's treating/requesting physician or other qualified health care professional; 5-10 minutes of medical consultative discussion and review </a:t>
            </a:r>
            <a:endParaRPr lang="en-US" sz="1800" dirty="0" smtClean="0"/>
          </a:p>
          <a:p>
            <a:r>
              <a:rPr lang="en-US" sz="1800" dirty="0" smtClean="0"/>
              <a:t> </a:t>
            </a:r>
            <a:r>
              <a:rPr lang="en-US" sz="1800" dirty="0"/>
              <a:t>99447 11-20 minutes of medical consultative discussion and review </a:t>
            </a:r>
            <a:endParaRPr lang="en-US" sz="1800" dirty="0" smtClean="0"/>
          </a:p>
          <a:p>
            <a:r>
              <a:rPr lang="en-US" sz="1800" dirty="0" smtClean="0"/>
              <a:t> </a:t>
            </a:r>
            <a:r>
              <a:rPr lang="en-US" sz="1800" dirty="0"/>
              <a:t>99448 21-30 minutes of medical consultative discussion and review </a:t>
            </a:r>
            <a:endParaRPr lang="en-US" sz="1800" dirty="0" smtClean="0"/>
          </a:p>
          <a:p>
            <a:r>
              <a:rPr lang="en-US" sz="1800" dirty="0" smtClean="0"/>
              <a:t> </a:t>
            </a:r>
            <a:r>
              <a:rPr lang="en-US" sz="1800" dirty="0"/>
              <a:t>99449 31 minutes or more of medical consultative discussion and review </a:t>
            </a:r>
            <a:endParaRPr lang="en-US" sz="1800" dirty="0" smtClean="0"/>
          </a:p>
          <a:p>
            <a:pPr marL="0" indent="0">
              <a:buNone/>
            </a:pPr>
            <a:r>
              <a:rPr lang="en-US" sz="2000" dirty="0" smtClean="0"/>
              <a:t>The </a:t>
            </a:r>
            <a:r>
              <a:rPr lang="en-US" sz="2000" dirty="0"/>
              <a:t>requesting physician should report CPT code </a:t>
            </a:r>
            <a:r>
              <a:rPr lang="en-US" sz="2000" dirty="0" smtClean="0"/>
              <a:t>99358</a:t>
            </a:r>
          </a:p>
          <a:p>
            <a:pPr marL="0" indent="0">
              <a:buNone/>
            </a:pPr>
            <a:r>
              <a:rPr lang="en-US" sz="2000" dirty="0" smtClean="0"/>
              <a:t>This </a:t>
            </a:r>
            <a:r>
              <a:rPr lang="en-US" sz="2000" dirty="0"/>
              <a:t>service will be covered by all Accountable Care Organizations (ACOs). If a member receiving the service is part of an ACO, then the provider must be enrolled with the member's ACO in order to receive </a:t>
            </a:r>
            <a:r>
              <a:rPr lang="en-US" sz="2000" dirty="0" smtClean="0"/>
              <a:t>reimbursement.</a:t>
            </a:r>
            <a:endParaRPr lang="en-US" sz="2000" dirty="0"/>
          </a:p>
        </p:txBody>
      </p:sp>
    </p:spTree>
    <p:extLst>
      <p:ext uri="{BB962C8B-B14F-4D97-AF65-F5344CB8AC3E}">
        <p14:creationId xmlns:p14="http://schemas.microsoft.com/office/powerpoint/2010/main" val="112765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sz="3200" b="1" dirty="0" smtClean="0"/>
              <a:t>Telehealth Billing Requirements </a:t>
            </a:r>
            <a:br>
              <a:rPr lang="en-US" sz="3200" b="1" dirty="0" smtClean="0"/>
            </a:br>
            <a:r>
              <a:rPr lang="en-US" sz="3200" b="1" dirty="0" smtClean="0"/>
              <a:t>for Distant Site Services</a:t>
            </a:r>
            <a:endParaRPr lang="en-US" sz="3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Utah Medicaid Provider Manual Section I: General Information has been </a:t>
            </a:r>
            <a:r>
              <a:rPr lang="en-US" sz="2400" dirty="0" smtClean="0"/>
              <a:t>updated </a:t>
            </a:r>
          </a:p>
          <a:p>
            <a:r>
              <a:rPr lang="en-US" sz="2400" dirty="0" smtClean="0"/>
              <a:t>Section </a:t>
            </a:r>
            <a:r>
              <a:rPr lang="en-US" sz="2400" dirty="0"/>
              <a:t>8-4.2 Telemedicine has been revised to eliminate the requirement that instructed practitioners to submit claims for telehealth services using the GT </a:t>
            </a:r>
            <a:r>
              <a:rPr lang="en-US" sz="2400" dirty="0" smtClean="0"/>
              <a:t>modifier </a:t>
            </a:r>
          </a:p>
          <a:p>
            <a:r>
              <a:rPr lang="en-US" sz="2400" dirty="0" smtClean="0"/>
              <a:t>Providers </a:t>
            </a:r>
            <a:r>
              <a:rPr lang="en-US" sz="2400" dirty="0"/>
              <a:t>must now mark their telehealth services claims with “Place of Service (POS) 02</a:t>
            </a:r>
            <a:r>
              <a:rPr lang="en-US" sz="2400" dirty="0" smtClean="0"/>
              <a:t>”</a:t>
            </a:r>
            <a:endParaRPr lang="en-US" sz="2400" dirty="0"/>
          </a:p>
        </p:txBody>
      </p:sp>
    </p:spTree>
    <p:extLst>
      <p:ext uri="{BB962C8B-B14F-4D97-AF65-F5344CB8AC3E}">
        <p14:creationId xmlns:p14="http://schemas.microsoft.com/office/powerpoint/2010/main" val="341209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Record Keeping</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673443" y="1825625"/>
            <a:ext cx="10762201" cy="4665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Utah Department of Health, Division of Medicaid and Health Financing, follows the provisions of the Government Records Access and Management Act (GRAMA) in classifying records and releasing information</a:t>
            </a:r>
          </a:p>
          <a:p>
            <a:r>
              <a:rPr lang="en-US" sz="2400" dirty="0"/>
              <a:t>Medicaid providers must comply with all disclosure requirement in 42 CFR 455, Subpart B, such as those concerning practice ownership and control, business transactions, and persons convicted of fraud or other crimes</a:t>
            </a:r>
          </a:p>
          <a:p>
            <a:r>
              <a:rPr lang="en-US" sz="2400" dirty="0"/>
              <a:t>Every provider must comply with the following rules regarding records noted in </a:t>
            </a:r>
            <a:r>
              <a:rPr lang="en-US" sz="2400" dirty="0">
                <a:hlinkClick r:id="rId4"/>
              </a:rPr>
              <a:t>Section I: General Information</a:t>
            </a:r>
            <a:r>
              <a:rPr lang="en-US" sz="2400" dirty="0"/>
              <a:t>, C</a:t>
            </a:r>
            <a:r>
              <a:rPr lang="en-US" sz="2400" dirty="0" smtClean="0"/>
              <a:t>hapter 4, </a:t>
            </a:r>
            <a:r>
              <a:rPr lang="en-US" sz="2400" dirty="0"/>
              <a:t>on the Utah Medicaid website </a:t>
            </a:r>
            <a:r>
              <a:rPr lang="en-US" sz="2400" dirty="0">
                <a:hlinkClick r:id="rId4"/>
              </a:rPr>
              <a:t>https://</a:t>
            </a:r>
            <a:r>
              <a:rPr lang="en-US" sz="2400" dirty="0" smtClean="0">
                <a:hlinkClick r:id="rId4"/>
              </a:rPr>
              <a:t>medicaid.utah.gov/Documents/pdfs/SECTION1.pdf</a:t>
            </a:r>
            <a:endParaRPr lang="en-US" sz="2400" dirty="0" smtClean="0"/>
          </a:p>
          <a:p>
            <a:endParaRPr lang="en-US" dirty="0"/>
          </a:p>
          <a:p>
            <a:pPr marL="0" indent="0" algn="ctr">
              <a:buNone/>
            </a:pPr>
            <a:endParaRPr lang="en-US" dirty="0"/>
          </a:p>
        </p:txBody>
      </p:sp>
    </p:spTree>
    <p:extLst>
      <p:ext uri="{BB962C8B-B14F-4D97-AF65-F5344CB8AC3E}">
        <p14:creationId xmlns:p14="http://schemas.microsoft.com/office/powerpoint/2010/main" val="281887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8313803" cy="1027099"/>
          </a:xfrm>
        </p:spPr>
        <p:txBody>
          <a:bodyPr>
            <a:noAutofit/>
          </a:bodyPr>
          <a:lstStyle/>
          <a:p>
            <a:r>
              <a:rPr lang="en-US" sz="4000" b="1" dirty="0" smtClean="0"/>
              <a:t>Utah Medicaid Provider Training Center</a:t>
            </a:r>
            <a:endParaRPr lang="en-US" sz="4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451757" cy="47414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The </a:t>
            </a:r>
            <a:r>
              <a:rPr lang="en-US" sz="2400" dirty="0" smtClean="0">
                <a:hlinkClick r:id="rId4"/>
              </a:rPr>
              <a:t>Utah Medicaid Provider Training Center</a:t>
            </a:r>
            <a:r>
              <a:rPr lang="en-US" sz="2400" dirty="0" smtClean="0"/>
              <a:t> contains on-demand videos that offer instruction and training for providers on varied subjects</a:t>
            </a:r>
          </a:p>
          <a:p>
            <a:pPr marL="0" indent="0">
              <a:buNone/>
            </a:pPr>
            <a:r>
              <a:rPr lang="en-US" sz="2400" dirty="0" smtClean="0"/>
              <a:t>Current topics include:</a:t>
            </a:r>
          </a:p>
          <a:p>
            <a:pPr lvl="1"/>
            <a:r>
              <a:rPr lang="en-US" dirty="0" smtClean="0"/>
              <a:t>Nursing Home (NH) UPL QI Compliance Form Training</a:t>
            </a:r>
          </a:p>
          <a:p>
            <a:pPr lvl="1"/>
            <a:r>
              <a:rPr lang="en-US" dirty="0" smtClean="0"/>
              <a:t>NH BCRP Resources Training</a:t>
            </a:r>
          </a:p>
          <a:p>
            <a:pPr lvl="1"/>
            <a:r>
              <a:rPr lang="en-US" dirty="0" smtClean="0"/>
              <a:t>NH Quality Improvement Incentive 1 (QII1) Training </a:t>
            </a:r>
            <a:endParaRPr lang="en-US" dirty="0"/>
          </a:p>
          <a:p>
            <a:pPr lvl="1"/>
            <a:r>
              <a:rPr lang="en-US" dirty="0" smtClean="0"/>
              <a:t>NH QII2 Training </a:t>
            </a:r>
          </a:p>
          <a:p>
            <a:pPr lvl="1"/>
            <a:r>
              <a:rPr lang="en-US" dirty="0" smtClean="0"/>
              <a:t>Telemedicine Policy Training</a:t>
            </a:r>
          </a:p>
          <a:p>
            <a:pPr lvl="1"/>
            <a:r>
              <a:rPr lang="en-US" dirty="0" smtClean="0"/>
              <a:t>Capital Improvement Incentive (CII) Training for ICF/IID facilities</a:t>
            </a:r>
          </a:p>
          <a:p>
            <a:pPr marL="0" indent="0">
              <a:buNone/>
            </a:pPr>
            <a:endParaRPr lang="en-US" sz="2400" dirty="0" smtClean="0"/>
          </a:p>
          <a:p>
            <a:pPr marL="0" indent="0">
              <a:buNone/>
            </a:pPr>
            <a:r>
              <a:rPr lang="en-US" sz="2400" dirty="0" smtClean="0"/>
              <a:t>Check back frequently for new content: </a:t>
            </a:r>
            <a:r>
              <a:rPr lang="en-US" sz="2400" dirty="0" smtClean="0">
                <a:hlinkClick r:id="rId4"/>
              </a:rPr>
              <a:t>https</a:t>
            </a:r>
            <a:r>
              <a:rPr lang="en-US" sz="2400" dirty="0">
                <a:hlinkClick r:id="rId4"/>
              </a:rPr>
              <a:t>://medicaid.utah.gov/training-videos</a:t>
            </a:r>
            <a:endParaRPr lang="en-US" sz="2600" dirty="0"/>
          </a:p>
          <a:p>
            <a:pPr marL="0" indent="0">
              <a:buNone/>
            </a:pPr>
            <a:endParaRPr lang="en-US" sz="2400" dirty="0"/>
          </a:p>
        </p:txBody>
      </p:sp>
    </p:spTree>
    <p:extLst>
      <p:ext uri="{BB962C8B-B14F-4D97-AF65-F5344CB8AC3E}">
        <p14:creationId xmlns:p14="http://schemas.microsoft.com/office/powerpoint/2010/main" val="276035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Questions and answers</a:t>
            </a:r>
            <a:endParaRPr lang="en-US" b="1"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p:txBody>
      </p:sp>
      <p:pic>
        <p:nvPicPr>
          <p:cNvPr id="2050" name="Picture 2" descr="Image result for q and a'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333" y="1923696"/>
            <a:ext cx="3440381" cy="344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80712"/>
      </p:ext>
    </p:extLst>
  </p:cSld>
  <p:clrMapOvr>
    <a:masterClrMapping/>
  </p:clrMapOvr>
  <p:transition advTm="71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750" fill="hold"/>
                                        <p:tgtEl>
                                          <p:spTgt spid="2050"/>
                                        </p:tgtEl>
                                        <p:attrNameLst>
                                          <p:attrName>ppt_w</p:attrName>
                                        </p:attrNameLst>
                                      </p:cBhvr>
                                      <p:tavLst>
                                        <p:tav tm="0">
                                          <p:val>
                                            <p:fltVal val="0"/>
                                          </p:val>
                                        </p:tav>
                                        <p:tav tm="100000">
                                          <p:val>
                                            <p:strVal val="#ppt_w"/>
                                          </p:val>
                                        </p:tav>
                                      </p:tavLst>
                                    </p:anim>
                                    <p:anim calcmode="lin" valueType="num">
                                      <p:cBhvr>
                                        <p:cTn id="8" dur="750" fill="hold"/>
                                        <p:tgtEl>
                                          <p:spTgt spid="2050"/>
                                        </p:tgtEl>
                                        <p:attrNameLst>
                                          <p:attrName>ppt_h</p:attrName>
                                        </p:attrNameLst>
                                      </p:cBhvr>
                                      <p:tavLst>
                                        <p:tav tm="0">
                                          <p:val>
                                            <p:fltVal val="0"/>
                                          </p:val>
                                        </p:tav>
                                        <p:tav tm="100000">
                                          <p:val>
                                            <p:strVal val="#ppt_h"/>
                                          </p:val>
                                        </p:tav>
                                      </p:tavLst>
                                    </p:anim>
                                    <p:animEffect transition="in" filter="fade">
                                      <p:cBhvr>
                                        <p:cTn id="9"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5058" y="5112105"/>
            <a:ext cx="9144000" cy="996174"/>
          </a:xfrm>
        </p:spPr>
        <p:txBody>
          <a:bodyPr>
            <a:normAutofit/>
          </a:bodyPr>
          <a:lstStyle/>
          <a:p>
            <a:pPr algn="l"/>
            <a:r>
              <a:rPr lang="en-US" altLang="en-US" sz="3900" b="1" dirty="0" smtClean="0">
                <a:latin typeface="+mj-lt"/>
              </a:rPr>
              <a:t>Medicaid Updates 2019</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0857"/>
            <a:ext cx="12213770" cy="40527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912" y="543697"/>
            <a:ext cx="2537255" cy="980463"/>
          </a:xfrm>
          <a:prstGeom prst="rect">
            <a:avLst/>
          </a:prstGeom>
        </p:spPr>
      </p:pic>
    </p:spTree>
    <p:extLst>
      <p:ext uri="{BB962C8B-B14F-4D97-AF65-F5344CB8AC3E}">
        <p14:creationId xmlns:p14="http://schemas.microsoft.com/office/powerpoint/2010/main" val="162683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sz="3200" b="1" dirty="0" smtClean="0"/>
              <a:t>Policy Manual Updates to Rehabilitative</a:t>
            </a:r>
            <a:br>
              <a:rPr lang="en-US" sz="3200" b="1" dirty="0" smtClean="0"/>
            </a:br>
            <a:r>
              <a:rPr lang="en-US" sz="3200" b="1" dirty="0" smtClean="0"/>
              <a:t>Mental Health &amp; Substance Use Disorder Services</a:t>
            </a:r>
            <a:endParaRPr lang="en-US" sz="3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4"/>
            <a:ext cx="10515600" cy="47529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Effective for dates of service beginning January 1, 2019, the 2019 edition of the Current Procedural Terminology (CPT) Manual contains changes to psychological testing </a:t>
            </a:r>
            <a:r>
              <a:rPr lang="en-US" dirty="0" smtClean="0"/>
              <a:t>codes</a:t>
            </a:r>
          </a:p>
          <a:p>
            <a:pPr>
              <a:lnSpc>
                <a:spcPct val="110000"/>
              </a:lnSpc>
            </a:pPr>
            <a:r>
              <a:rPr lang="en-US" dirty="0" smtClean="0"/>
              <a:t>The </a:t>
            </a:r>
            <a:r>
              <a:rPr lang="en-US" dirty="0"/>
              <a:t>following codes have been discontinued, effective </a:t>
            </a:r>
            <a:r>
              <a:rPr lang="en-US" dirty="0" smtClean="0"/>
              <a:t>December 31, 2018</a:t>
            </a:r>
            <a:r>
              <a:rPr lang="en-US" dirty="0"/>
              <a:t>: 96101, 96102, 96103, 96118, 96119, and 96120 </a:t>
            </a:r>
            <a:endParaRPr lang="en-US" dirty="0" smtClean="0"/>
          </a:p>
          <a:p>
            <a:pPr>
              <a:lnSpc>
                <a:spcPct val="110000"/>
              </a:lnSpc>
            </a:pPr>
            <a:r>
              <a:rPr lang="en-US" dirty="0" smtClean="0"/>
              <a:t>The </a:t>
            </a:r>
            <a:r>
              <a:rPr lang="en-US" dirty="0"/>
              <a:t>new psychological testing codes are: </a:t>
            </a:r>
            <a:endParaRPr lang="en-US" dirty="0" smtClean="0"/>
          </a:p>
          <a:p>
            <a:pPr lvl="1">
              <a:lnSpc>
                <a:spcPct val="110000"/>
              </a:lnSpc>
            </a:pPr>
            <a:r>
              <a:rPr lang="en-US" dirty="0" smtClean="0"/>
              <a:t>96112 </a:t>
            </a:r>
            <a:r>
              <a:rPr lang="en-US" dirty="0"/>
              <a:t>with add-on code 96113; </a:t>
            </a:r>
            <a:endParaRPr lang="en-US" dirty="0" smtClean="0"/>
          </a:p>
          <a:p>
            <a:pPr lvl="1">
              <a:lnSpc>
                <a:spcPct val="110000"/>
              </a:lnSpc>
            </a:pPr>
            <a:r>
              <a:rPr lang="en-US" dirty="0" smtClean="0"/>
              <a:t>96121 </a:t>
            </a:r>
            <a:r>
              <a:rPr lang="en-US" dirty="0"/>
              <a:t>which is a new add-on code to 96116; </a:t>
            </a:r>
            <a:endParaRPr lang="en-US" dirty="0" smtClean="0"/>
          </a:p>
          <a:p>
            <a:pPr lvl="1">
              <a:lnSpc>
                <a:spcPct val="110000"/>
              </a:lnSpc>
            </a:pPr>
            <a:r>
              <a:rPr lang="en-US" dirty="0" smtClean="0"/>
              <a:t>96130 </a:t>
            </a:r>
            <a:r>
              <a:rPr lang="en-US" dirty="0"/>
              <a:t>with add-on code 96131; </a:t>
            </a:r>
            <a:endParaRPr lang="en-US" dirty="0" smtClean="0"/>
          </a:p>
          <a:p>
            <a:pPr lvl="1">
              <a:lnSpc>
                <a:spcPct val="110000"/>
              </a:lnSpc>
            </a:pPr>
            <a:r>
              <a:rPr lang="en-US" dirty="0" smtClean="0"/>
              <a:t>96132 </a:t>
            </a:r>
            <a:r>
              <a:rPr lang="en-US" dirty="0"/>
              <a:t>with add-on code 96133; </a:t>
            </a:r>
            <a:endParaRPr lang="en-US" dirty="0" smtClean="0"/>
          </a:p>
          <a:p>
            <a:pPr lvl="1">
              <a:lnSpc>
                <a:spcPct val="110000"/>
              </a:lnSpc>
            </a:pPr>
            <a:r>
              <a:rPr lang="en-US" dirty="0" smtClean="0"/>
              <a:t>96136 </a:t>
            </a:r>
            <a:r>
              <a:rPr lang="en-US" dirty="0"/>
              <a:t>with add-on code 96137; </a:t>
            </a:r>
            <a:endParaRPr lang="en-US" dirty="0" smtClean="0"/>
          </a:p>
          <a:p>
            <a:pPr lvl="1">
              <a:lnSpc>
                <a:spcPct val="110000"/>
              </a:lnSpc>
            </a:pPr>
            <a:r>
              <a:rPr lang="en-US" dirty="0" smtClean="0"/>
              <a:t>96138 </a:t>
            </a:r>
            <a:r>
              <a:rPr lang="en-US" dirty="0"/>
              <a:t>with add-on code 96139; and </a:t>
            </a:r>
            <a:endParaRPr lang="en-US" dirty="0" smtClean="0"/>
          </a:p>
          <a:p>
            <a:pPr lvl="1">
              <a:lnSpc>
                <a:spcPct val="110000"/>
              </a:lnSpc>
            </a:pPr>
            <a:r>
              <a:rPr lang="en-US" dirty="0" smtClean="0"/>
              <a:t>96146 </a:t>
            </a:r>
            <a:endParaRPr lang="en-US" dirty="0"/>
          </a:p>
        </p:txBody>
      </p:sp>
    </p:spTree>
    <p:extLst>
      <p:ext uri="{BB962C8B-B14F-4D97-AF65-F5344CB8AC3E}">
        <p14:creationId xmlns:p14="http://schemas.microsoft.com/office/powerpoint/2010/main" val="74482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sz="3200" b="1" dirty="0"/>
              <a:t>Policy Manual Updates to Rehabilitative</a:t>
            </a:r>
            <a:br>
              <a:rPr lang="en-US" sz="3200" b="1" dirty="0"/>
            </a:br>
            <a:r>
              <a:rPr lang="en-US" sz="3200" b="1" dirty="0"/>
              <a:t>Mental Health &amp; Substance Use Disorder Services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4"/>
            <a:ext cx="10515600" cy="46767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Please note that CMS’s National Correct Coding Initiative (NCCI) has set Medically Unlikely Edits (MUE) limits on these codes, as well as some Procedure-to-Procedure (PTP) </a:t>
            </a:r>
            <a:r>
              <a:rPr lang="en-US" dirty="0" smtClean="0"/>
              <a:t>limits</a:t>
            </a:r>
          </a:p>
          <a:p>
            <a:pPr lvl="1">
              <a:lnSpc>
                <a:spcPct val="110000"/>
              </a:lnSpc>
            </a:pPr>
            <a:r>
              <a:rPr lang="en-US" dirty="0" smtClean="0"/>
              <a:t>See </a:t>
            </a:r>
            <a:r>
              <a:rPr lang="en-US" dirty="0"/>
              <a:t>Chapter 1-11 for information on accessing the NCCI MUE and PTP quarterly </a:t>
            </a:r>
            <a:r>
              <a:rPr lang="en-US" dirty="0" smtClean="0"/>
              <a:t>modules </a:t>
            </a:r>
          </a:p>
          <a:p>
            <a:pPr>
              <a:lnSpc>
                <a:spcPct val="110000"/>
              </a:lnSpc>
            </a:pPr>
            <a:r>
              <a:rPr lang="en-US" dirty="0" smtClean="0"/>
              <a:t>Also</a:t>
            </a:r>
            <a:r>
              <a:rPr lang="en-US" dirty="0"/>
              <a:t>, effective for dates of service beginning January 1, 2019, existing psychological testing procedure code 96125 will be </a:t>
            </a:r>
            <a:r>
              <a:rPr lang="en-US" dirty="0" smtClean="0"/>
              <a:t>opened</a:t>
            </a:r>
          </a:p>
          <a:p>
            <a:pPr>
              <a:lnSpc>
                <a:spcPct val="110000"/>
              </a:lnSpc>
            </a:pPr>
            <a:r>
              <a:rPr lang="en-US" dirty="0" smtClean="0"/>
              <a:t>The </a:t>
            </a:r>
            <a:r>
              <a:rPr lang="en-US" dirty="0"/>
              <a:t>psychological testing code revisions are contained in the updated Chapter 2-4, Psychological Testing, of the Utah Medicaid Provider Manual for Rehabilitative Mental Health and Substance Use Disorder </a:t>
            </a:r>
            <a:r>
              <a:rPr lang="en-US" dirty="0" smtClean="0"/>
              <a:t>Services </a:t>
            </a:r>
          </a:p>
          <a:p>
            <a:pPr>
              <a:lnSpc>
                <a:spcPct val="110000"/>
              </a:lnSpc>
            </a:pPr>
            <a:r>
              <a:rPr lang="en-US" dirty="0" smtClean="0"/>
              <a:t>Providers </a:t>
            </a:r>
            <a:r>
              <a:rPr lang="en-US" dirty="0"/>
              <a:t>may also use Medicaid’s Coverage and Reimbursement </a:t>
            </a:r>
            <a:r>
              <a:rPr lang="en-US" dirty="0" smtClean="0"/>
              <a:t>Lookup </a:t>
            </a:r>
            <a:r>
              <a:rPr lang="en-US" dirty="0"/>
              <a:t>Tool for information on these procedure </a:t>
            </a:r>
            <a:r>
              <a:rPr lang="en-US" dirty="0" smtClean="0"/>
              <a:t>codes </a:t>
            </a:r>
          </a:p>
          <a:p>
            <a:pPr lvl="1">
              <a:lnSpc>
                <a:spcPct val="110000"/>
              </a:lnSpc>
            </a:pPr>
            <a:r>
              <a:rPr lang="en-US" dirty="0" smtClean="0"/>
              <a:t>See </a:t>
            </a:r>
            <a:r>
              <a:rPr lang="en-US" dirty="0"/>
              <a:t>Chapter 2-1, General Limitations, of the provider manual for information on accessing the </a:t>
            </a:r>
            <a:r>
              <a:rPr lang="en-US" dirty="0" smtClean="0"/>
              <a:t>Lookup Tool </a:t>
            </a:r>
          </a:p>
        </p:txBody>
      </p:sp>
    </p:spTree>
    <p:extLst>
      <p:ext uri="{BB962C8B-B14F-4D97-AF65-F5344CB8AC3E}">
        <p14:creationId xmlns:p14="http://schemas.microsoft.com/office/powerpoint/2010/main" val="206781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3" name="Picture 2"/>
          <p:cNvPicPr>
            <a:picLocks noChangeAspect="1"/>
          </p:cNvPicPr>
          <p:nvPr/>
        </p:nvPicPr>
        <p:blipFill>
          <a:blip r:embed="rId4"/>
          <a:stretch>
            <a:fillRect/>
          </a:stretch>
        </p:blipFill>
        <p:spPr>
          <a:xfrm>
            <a:off x="673443" y="1440358"/>
            <a:ext cx="4846208" cy="5244946"/>
          </a:xfrm>
          <a:prstGeom prst="rect">
            <a:avLst/>
          </a:prstGeom>
        </p:spPr>
      </p:pic>
      <p:sp>
        <p:nvSpPr>
          <p:cNvPr id="2" name="Title 1"/>
          <p:cNvSpPr>
            <a:spLocks noGrp="1"/>
          </p:cNvSpPr>
          <p:nvPr>
            <p:ph type="title"/>
          </p:nvPr>
        </p:nvSpPr>
        <p:spPr>
          <a:xfrm>
            <a:off x="673443" y="144996"/>
            <a:ext cx="7746657" cy="949042"/>
          </a:xfrm>
        </p:spPr>
        <p:txBody>
          <a:bodyPr>
            <a:noAutofit/>
          </a:bodyPr>
          <a:lstStyle/>
          <a:p>
            <a:r>
              <a:rPr lang="en-US" sz="3200" b="1" dirty="0" smtClean="0"/>
              <a:t>New Form For Requesting a State</a:t>
            </a:r>
            <a:br>
              <a:rPr lang="en-US" sz="3200" b="1" dirty="0" smtClean="0"/>
            </a:br>
            <a:r>
              <a:rPr lang="en-US" sz="3200" b="1" dirty="0" smtClean="0"/>
              <a:t>Fair Hearing</a:t>
            </a:r>
            <a:endParaRPr lang="en-US" sz="3200" b="1" dirty="0"/>
          </a:p>
        </p:txBody>
      </p:sp>
      <p:sp>
        <p:nvSpPr>
          <p:cNvPr id="5" name="TextBox 4"/>
          <p:cNvSpPr txBox="1"/>
          <p:nvPr/>
        </p:nvSpPr>
        <p:spPr>
          <a:xfrm>
            <a:off x="6882938" y="3050772"/>
            <a:ext cx="4470862" cy="662956"/>
          </a:xfrm>
          <a:prstGeom prst="rect">
            <a:avLst/>
          </a:prstGeom>
          <a:noFill/>
        </p:spPr>
        <p:txBody>
          <a:bodyPr wrap="square" rtlCol="0">
            <a:spAutoFit/>
          </a:bodyPr>
          <a:lstStyle/>
          <a:p>
            <a:r>
              <a:rPr lang="en-US" dirty="0">
                <a:hlinkClick r:id="rId5"/>
              </a:rPr>
              <a:t>https://medicaid.utah.gov/Documents/pdfs/Forms/HearingRequest2019.pdf</a:t>
            </a:r>
            <a:endParaRPr lang="en-US" dirty="0"/>
          </a:p>
        </p:txBody>
      </p:sp>
    </p:spTree>
    <p:extLst>
      <p:ext uri="{BB962C8B-B14F-4D97-AF65-F5344CB8AC3E}">
        <p14:creationId xmlns:p14="http://schemas.microsoft.com/office/powerpoint/2010/main" val="353423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31" y="144996"/>
            <a:ext cx="10515712" cy="927346"/>
          </a:xfrm>
        </p:spPr>
        <p:txBody>
          <a:bodyPr>
            <a:noAutofit/>
          </a:bodyPr>
          <a:lstStyle/>
          <a:p>
            <a:r>
              <a:rPr lang="en-US" sz="4000" b="1" dirty="0" smtClean="0"/>
              <a:t>Billing an Accountable Care Organization</a:t>
            </a:r>
            <a:endParaRPr lang="en-US" sz="4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cs typeface="Times New Roman" panose="02020603050405020304" pitchFamily="18" charset="0"/>
              </a:rPr>
              <a:t>If a Medicaid member received a physical health service, send the claim to the Accountable Care Organization (ACO). An ACO contracts with Medicaid to pay for physical health services provided to Medicaid members enrolled with the </a:t>
            </a:r>
            <a:r>
              <a:rPr lang="en-US" sz="2100" dirty="0" smtClean="0">
                <a:cs typeface="Times New Roman" panose="02020603050405020304" pitchFamily="18" charset="0"/>
              </a:rPr>
              <a:t>ACO.</a:t>
            </a:r>
            <a:endParaRPr lang="en-US" sz="2100" dirty="0">
              <a:cs typeface="Times New Roman" panose="02020603050405020304" pitchFamily="18" charset="0"/>
            </a:endParaRPr>
          </a:p>
          <a:p>
            <a:r>
              <a:rPr lang="en-US" sz="2100" dirty="0" smtClean="0">
                <a:cs typeface="Times New Roman" panose="02020603050405020304" pitchFamily="18" charset="0"/>
              </a:rPr>
              <a:t>Currently over </a:t>
            </a:r>
            <a:r>
              <a:rPr lang="en-US" sz="2100" dirty="0">
                <a:cs typeface="Times New Roman" panose="02020603050405020304" pitchFamily="18" charset="0"/>
              </a:rPr>
              <a:t>80% of Medicaid members receive their physical health benefit from an </a:t>
            </a:r>
            <a:r>
              <a:rPr lang="en-US" sz="2100" dirty="0" smtClean="0">
                <a:cs typeface="Times New Roman" panose="02020603050405020304" pitchFamily="18" charset="0"/>
              </a:rPr>
              <a:t>ACO</a:t>
            </a:r>
            <a:endParaRPr lang="en-US" sz="2100" dirty="0">
              <a:cs typeface="Times New Roman" panose="02020603050405020304" pitchFamily="18" charset="0"/>
            </a:endParaRPr>
          </a:p>
          <a:p>
            <a:r>
              <a:rPr lang="en-US" sz="2100" dirty="0">
                <a:cs typeface="Times New Roman" panose="02020603050405020304" pitchFamily="18" charset="0"/>
              </a:rPr>
              <a:t>In order to provide services to members enrolled in an ACO, providers must contract directly with each ACO </a:t>
            </a:r>
            <a:r>
              <a:rPr lang="en-US" sz="2100" dirty="0" smtClean="0">
                <a:cs typeface="Times New Roman" panose="02020603050405020304" pitchFamily="18" charset="0"/>
              </a:rPr>
              <a:t>plan</a:t>
            </a:r>
            <a:endParaRPr lang="en-US" sz="2100" dirty="0">
              <a:cs typeface="Times New Roman" panose="02020603050405020304" pitchFamily="18" charset="0"/>
            </a:endParaRPr>
          </a:p>
          <a:p>
            <a:r>
              <a:rPr lang="en-US" sz="2100" dirty="0">
                <a:cs typeface="Times New Roman" panose="02020603050405020304" pitchFamily="18" charset="0"/>
              </a:rPr>
              <a:t>When required, providers must obtain prior authorization directly from the ACO </a:t>
            </a:r>
            <a:r>
              <a:rPr lang="en-US" sz="2100" dirty="0" smtClean="0">
                <a:cs typeface="Times New Roman" panose="02020603050405020304" pitchFamily="18" charset="0"/>
              </a:rPr>
              <a:t>plan</a:t>
            </a:r>
            <a:endParaRPr lang="en-US" sz="2100" dirty="0">
              <a:cs typeface="Times New Roman" panose="02020603050405020304" pitchFamily="18" charset="0"/>
            </a:endParaRPr>
          </a:p>
          <a:p>
            <a:r>
              <a:rPr lang="en-US" sz="2100" dirty="0">
                <a:cs typeface="Times New Roman" panose="02020603050405020304" pitchFamily="18" charset="0"/>
              </a:rPr>
              <a:t>Utah Medicaid’s ACOs </a:t>
            </a:r>
            <a:r>
              <a:rPr lang="en-US" sz="2100" dirty="0" smtClean="0">
                <a:cs typeface="Times New Roman" panose="02020603050405020304" pitchFamily="18" charset="0"/>
              </a:rPr>
              <a:t>include: </a:t>
            </a:r>
            <a:r>
              <a:rPr lang="en-US" sz="2100" dirty="0">
                <a:cs typeface="Times New Roman" panose="02020603050405020304" pitchFamily="18" charset="0"/>
              </a:rPr>
              <a:t>Health Choice, Healthy U, Molina, and Select </a:t>
            </a:r>
            <a:r>
              <a:rPr lang="en-US" sz="2100" dirty="0" smtClean="0">
                <a:cs typeface="Times New Roman" panose="02020603050405020304" pitchFamily="18" charset="0"/>
              </a:rPr>
              <a:t>Health</a:t>
            </a:r>
            <a:endParaRPr lang="en-US" sz="2100" dirty="0">
              <a:cs typeface="Times New Roman" panose="02020603050405020304" pitchFamily="18" charset="0"/>
            </a:endParaRPr>
          </a:p>
          <a:p>
            <a:r>
              <a:rPr lang="en-US" sz="2100" dirty="0">
                <a:cs typeface="Times New Roman" panose="02020603050405020304" pitchFamily="18" charset="0"/>
              </a:rPr>
              <a:t>Enrollment in an ACO is mandatory in Box Elder, Cache, Davis, Iron, Morgan, Rich, Salt Lake, Summit, Tooele, </a:t>
            </a:r>
            <a:r>
              <a:rPr lang="en-US" sz="2100" dirty="0" smtClean="0">
                <a:cs typeface="Times New Roman" panose="02020603050405020304" pitchFamily="18" charset="0"/>
              </a:rPr>
              <a:t>Utah, </a:t>
            </a:r>
            <a:r>
              <a:rPr lang="en-US" sz="2100" dirty="0">
                <a:cs typeface="Times New Roman" panose="02020603050405020304" pitchFamily="18" charset="0"/>
              </a:rPr>
              <a:t>Wasatch, Washington, and Weber </a:t>
            </a:r>
            <a:r>
              <a:rPr lang="en-US" sz="2100" dirty="0" smtClean="0">
                <a:cs typeface="Times New Roman" panose="02020603050405020304" pitchFamily="18" charset="0"/>
              </a:rPr>
              <a:t>counties</a:t>
            </a:r>
            <a:endParaRPr lang="en-US" sz="2100" dirty="0">
              <a:cs typeface="Times New Roman" panose="02020603050405020304" pitchFamily="18" charset="0"/>
            </a:endParaRPr>
          </a:p>
          <a:p>
            <a:r>
              <a:rPr lang="en-US" sz="2100" dirty="0">
                <a:cs typeface="Times New Roman" panose="02020603050405020304" pitchFamily="18" charset="0"/>
              </a:rPr>
              <a:t>Enrollment in an ACO for Medicaid members in other counties is </a:t>
            </a:r>
            <a:r>
              <a:rPr lang="en-US" sz="2100" dirty="0" smtClean="0">
                <a:cs typeface="Times New Roman" panose="02020603050405020304" pitchFamily="18" charset="0"/>
              </a:rPr>
              <a:t>voluntary</a:t>
            </a:r>
            <a:endParaRPr lang="en-US" sz="2100" dirty="0">
              <a:cs typeface="Times New Roman" panose="02020603050405020304" pitchFamily="18" charset="0"/>
            </a:endParaRPr>
          </a:p>
          <a:p>
            <a:r>
              <a:rPr lang="en-US" sz="2100" dirty="0">
                <a:cs typeface="Times New Roman" panose="02020603050405020304" pitchFamily="18" charset="0"/>
              </a:rPr>
              <a:t>ACOs are required to cover the same services that the Medicaid </a:t>
            </a:r>
            <a:r>
              <a:rPr lang="en-US" sz="2100" dirty="0" smtClean="0">
                <a:cs typeface="Times New Roman" panose="02020603050405020304" pitchFamily="18" charset="0"/>
              </a:rPr>
              <a:t>Fee for Service </a:t>
            </a:r>
            <a:r>
              <a:rPr lang="en-US" sz="2100" dirty="0">
                <a:cs typeface="Times New Roman" panose="02020603050405020304" pitchFamily="18" charset="0"/>
              </a:rPr>
              <a:t>Network </a:t>
            </a:r>
            <a:r>
              <a:rPr lang="en-US" sz="2100" dirty="0" smtClean="0">
                <a:cs typeface="Times New Roman" panose="02020603050405020304" pitchFamily="18" charset="0"/>
              </a:rPr>
              <a:t>covers</a:t>
            </a:r>
            <a:endParaRPr lang="en-US" sz="2100" dirty="0"/>
          </a:p>
          <a:p>
            <a:pPr marL="0" indent="0">
              <a:buNone/>
            </a:pPr>
            <a:endParaRPr lang="en-US" sz="2100" dirty="0"/>
          </a:p>
        </p:txBody>
      </p:sp>
    </p:spTree>
    <p:extLst>
      <p:ext uri="{BB962C8B-B14F-4D97-AF65-F5344CB8AC3E}">
        <p14:creationId xmlns:p14="http://schemas.microsoft.com/office/powerpoint/2010/main" val="215873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7572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Long-acting reversible contraceptive (LARC) devices, inserted following a delivery, will be excluded from the DRG reimbursement calculation and will be separately paid according to the fee schedule as an additional amount to the DRG reimbursement </a:t>
            </a:r>
            <a:r>
              <a:rPr lang="en-US" sz="2000" dirty="0" smtClean="0"/>
              <a:t>calculation </a:t>
            </a:r>
          </a:p>
          <a:p>
            <a:r>
              <a:rPr lang="en-US" sz="2000" dirty="0" smtClean="0"/>
              <a:t>Facilities </a:t>
            </a:r>
            <a:r>
              <a:rPr lang="en-US" sz="2000" dirty="0"/>
              <a:t>must include the appropriate LARC HCPCS code on the submitted claim in order to be adjudicated </a:t>
            </a:r>
            <a:r>
              <a:rPr lang="en-US" sz="2000" dirty="0" smtClean="0"/>
              <a:t>correctly </a:t>
            </a:r>
          </a:p>
          <a:p>
            <a:pPr lvl="1"/>
            <a:r>
              <a:rPr lang="en-US" sz="1800" dirty="0" smtClean="0"/>
              <a:t>All </a:t>
            </a:r>
            <a:r>
              <a:rPr lang="en-US" sz="1800" dirty="0"/>
              <a:t>rates can be found in </a:t>
            </a:r>
            <a:r>
              <a:rPr lang="en-US" sz="1800" dirty="0" smtClean="0"/>
              <a:t>the Coverage and Reimbursement Lookup Tool</a:t>
            </a:r>
          </a:p>
          <a:p>
            <a:r>
              <a:rPr lang="en-US" sz="2000" dirty="0"/>
              <a:t>LARC devices are only reimbursable when used in accordance with </a:t>
            </a:r>
            <a:r>
              <a:rPr lang="en-US" sz="2000" dirty="0" smtClean="0"/>
              <a:t>manufacturer’s </a:t>
            </a:r>
            <a:r>
              <a:rPr lang="en-US" sz="2000" dirty="0"/>
              <a:t>full prescribing information </a:t>
            </a:r>
            <a:r>
              <a:rPr lang="en-US" sz="2000" dirty="0" smtClean="0"/>
              <a:t>guidelines </a:t>
            </a:r>
          </a:p>
          <a:p>
            <a:r>
              <a:rPr lang="en-US" sz="2000" dirty="0" smtClean="0"/>
              <a:t>Post </a:t>
            </a:r>
            <a:r>
              <a:rPr lang="en-US" sz="2000" dirty="0"/>
              <a:t>payment reviews may be done and recoveries made if initially inappropriately </a:t>
            </a:r>
            <a:r>
              <a:rPr lang="en-US" sz="2000" dirty="0" smtClean="0"/>
              <a:t>paid </a:t>
            </a:r>
          </a:p>
          <a:p>
            <a:r>
              <a:rPr lang="en-US" sz="2000" dirty="0" smtClean="0"/>
              <a:t>This </a:t>
            </a:r>
            <a:r>
              <a:rPr lang="en-US" sz="2000" dirty="0"/>
              <a:t>reimbursement change is pending CMS approval of Utah State Plan, Attachment 4.19-A Inpatient </a:t>
            </a:r>
            <a:r>
              <a:rPr lang="en-US" sz="2000" dirty="0" smtClean="0"/>
              <a:t>Hospital </a:t>
            </a:r>
          </a:p>
          <a:p>
            <a:pPr lvl="1"/>
            <a:r>
              <a:rPr lang="en-US" sz="1800" dirty="0" smtClean="0"/>
              <a:t>Upon </a:t>
            </a:r>
            <a:r>
              <a:rPr lang="en-US" sz="1800" dirty="0"/>
              <a:t>approval, claims with date of service January 1, 2019, or later will be reprocessed according to the revised </a:t>
            </a:r>
            <a:r>
              <a:rPr lang="en-US" sz="1800" dirty="0" smtClean="0"/>
              <a:t>policy </a:t>
            </a:r>
          </a:p>
          <a:p>
            <a:pPr lvl="1"/>
            <a:r>
              <a:rPr lang="en-US" sz="1800" dirty="0" smtClean="0"/>
              <a:t>The </a:t>
            </a:r>
            <a:r>
              <a:rPr lang="en-US" sz="1800" dirty="0"/>
              <a:t>professional insertion fee (e.g., CPT code 58300) continues to be paid separately based on billings from the medical professional on the CMS-1500 </a:t>
            </a:r>
            <a:r>
              <a:rPr lang="en-US" sz="1800" dirty="0" smtClean="0"/>
              <a:t>claim</a:t>
            </a:r>
            <a:endParaRPr lang="en-US" sz="1800" dirty="0"/>
          </a:p>
        </p:txBody>
      </p:sp>
      <p:sp>
        <p:nvSpPr>
          <p:cNvPr id="2" name="Title 1"/>
          <p:cNvSpPr>
            <a:spLocks noGrp="1"/>
          </p:cNvSpPr>
          <p:nvPr>
            <p:ph type="title"/>
          </p:nvPr>
        </p:nvSpPr>
        <p:spPr>
          <a:xfrm>
            <a:off x="673443" y="144996"/>
            <a:ext cx="10515600" cy="949042"/>
          </a:xfrm>
        </p:spPr>
        <p:txBody>
          <a:bodyPr>
            <a:noAutofit/>
          </a:bodyPr>
          <a:lstStyle/>
          <a:p>
            <a:r>
              <a:rPr lang="en-US" sz="3200" b="1" dirty="0" smtClean="0"/>
              <a:t>Long Acting Reversible Contraceptive</a:t>
            </a:r>
            <a:br>
              <a:rPr lang="en-US" sz="3200" b="1" dirty="0" smtClean="0"/>
            </a:br>
            <a:r>
              <a:rPr lang="en-US" sz="3200" b="1" dirty="0" smtClean="0"/>
              <a:t>Post Delivery</a:t>
            </a:r>
            <a:endParaRPr lang="en-US" sz="3200" b="1" dirty="0"/>
          </a:p>
        </p:txBody>
      </p:sp>
    </p:spTree>
    <p:extLst>
      <p:ext uri="{BB962C8B-B14F-4D97-AF65-F5344CB8AC3E}">
        <p14:creationId xmlns:p14="http://schemas.microsoft.com/office/powerpoint/2010/main" val="22427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Effective January 1, 2019, the </a:t>
            </a:r>
            <a:r>
              <a:rPr lang="en-US" dirty="0" err="1"/>
              <a:t>SelectHealth</a:t>
            </a:r>
            <a:r>
              <a:rPr lang="en-US" dirty="0"/>
              <a:t> Community Care Medicaid ACO plan will be available statewide to all voluntary and mandatory enrollment </a:t>
            </a:r>
            <a:r>
              <a:rPr lang="en-US" dirty="0" smtClean="0"/>
              <a:t>counties</a:t>
            </a:r>
            <a:endParaRPr lang="en-US" dirty="0"/>
          </a:p>
          <a:p>
            <a:r>
              <a:rPr lang="en-US" dirty="0" smtClean="0"/>
              <a:t> As </a:t>
            </a:r>
            <a:r>
              <a:rPr lang="en-US" dirty="0"/>
              <a:t>a reminder, Medicaid members living in voluntary counties have the option to choose an available ACO health plan or use the Fee for Service Network, while those living in mandatory counties must choose an ACO health plan or they will be assigned to </a:t>
            </a:r>
            <a:r>
              <a:rPr lang="en-US" dirty="0" smtClean="0"/>
              <a:t>one </a:t>
            </a:r>
          </a:p>
          <a:p>
            <a:r>
              <a:rPr lang="en-US" dirty="0" smtClean="0"/>
              <a:t>An </a:t>
            </a:r>
            <a:r>
              <a:rPr lang="en-US" dirty="0"/>
              <a:t>updated ACO plan chart by county, effective January 1, 2019, is listed in the table </a:t>
            </a:r>
            <a:r>
              <a:rPr lang="en-US" dirty="0" smtClean="0"/>
              <a:t>on the next slide</a:t>
            </a:r>
            <a:endParaRPr lang="en-US" dirty="0"/>
          </a:p>
        </p:txBody>
      </p:sp>
      <p:sp>
        <p:nvSpPr>
          <p:cNvPr id="2" name="Title 1"/>
          <p:cNvSpPr>
            <a:spLocks noGrp="1"/>
          </p:cNvSpPr>
          <p:nvPr>
            <p:ph type="title"/>
          </p:nvPr>
        </p:nvSpPr>
        <p:spPr>
          <a:xfrm>
            <a:off x="673443" y="144996"/>
            <a:ext cx="10515600" cy="949042"/>
          </a:xfrm>
        </p:spPr>
        <p:txBody>
          <a:bodyPr>
            <a:noAutofit/>
          </a:bodyPr>
          <a:lstStyle/>
          <a:p>
            <a:r>
              <a:rPr lang="en-US" sz="3200" b="1" dirty="0" smtClean="0"/>
              <a:t>Accountable Care Organization (ACO) </a:t>
            </a:r>
            <a:br>
              <a:rPr lang="en-US" sz="3200" b="1" dirty="0" smtClean="0"/>
            </a:br>
            <a:r>
              <a:rPr lang="en-US" sz="3200" b="1" dirty="0" smtClean="0"/>
              <a:t>County Update</a:t>
            </a:r>
            <a:endParaRPr lang="en-US" sz="3200" b="1" dirty="0"/>
          </a:p>
        </p:txBody>
      </p:sp>
    </p:spTree>
    <p:extLst>
      <p:ext uri="{BB962C8B-B14F-4D97-AF65-F5344CB8AC3E}">
        <p14:creationId xmlns:p14="http://schemas.microsoft.com/office/powerpoint/2010/main" val="27778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3" name="Picture 2"/>
          <p:cNvPicPr>
            <a:picLocks noChangeAspect="1"/>
          </p:cNvPicPr>
          <p:nvPr/>
        </p:nvPicPr>
        <p:blipFill>
          <a:blip r:embed="rId4"/>
          <a:stretch>
            <a:fillRect/>
          </a:stretch>
        </p:blipFill>
        <p:spPr>
          <a:xfrm>
            <a:off x="838200" y="1691162"/>
            <a:ext cx="4822094" cy="4959019"/>
          </a:xfrm>
          <a:prstGeom prst="rect">
            <a:avLst/>
          </a:prstGeom>
        </p:spPr>
      </p:pic>
      <p:sp>
        <p:nvSpPr>
          <p:cNvPr id="2" name="Title 1"/>
          <p:cNvSpPr>
            <a:spLocks noGrp="1"/>
          </p:cNvSpPr>
          <p:nvPr>
            <p:ph type="title"/>
          </p:nvPr>
        </p:nvSpPr>
        <p:spPr>
          <a:xfrm>
            <a:off x="673443" y="144996"/>
            <a:ext cx="10515600" cy="949042"/>
          </a:xfrm>
        </p:spPr>
        <p:txBody>
          <a:bodyPr>
            <a:noAutofit/>
          </a:bodyPr>
          <a:lstStyle/>
          <a:p>
            <a:r>
              <a:rPr lang="en-US" sz="3200" b="1" dirty="0"/>
              <a:t>Accountable Care Organization (ACO) </a:t>
            </a:r>
            <a:br>
              <a:rPr lang="en-US" sz="3200" b="1" dirty="0"/>
            </a:br>
            <a:r>
              <a:rPr lang="en-US" sz="3200" b="1" dirty="0"/>
              <a:t>County </a:t>
            </a:r>
            <a:r>
              <a:rPr lang="en-US" sz="3200" b="1" dirty="0" smtClean="0"/>
              <a:t>Update</a:t>
            </a:r>
            <a:endParaRPr lang="en-US" sz="3200" b="1" dirty="0"/>
          </a:p>
        </p:txBody>
      </p:sp>
    </p:spTree>
    <p:extLst>
      <p:ext uri="{BB962C8B-B14F-4D97-AF65-F5344CB8AC3E}">
        <p14:creationId xmlns:p14="http://schemas.microsoft.com/office/powerpoint/2010/main" val="6355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Medicaid Expansion</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Rectangle 2"/>
          <p:cNvSpPr/>
          <p:nvPr/>
        </p:nvSpPr>
        <p:spPr>
          <a:xfrm>
            <a:off x="838200" y="1825625"/>
            <a:ext cx="10519644" cy="4708981"/>
          </a:xfrm>
          <a:prstGeom prst="rect">
            <a:avLst/>
          </a:prstGeom>
        </p:spPr>
        <p:txBody>
          <a:bodyPr wrap="square">
            <a:spAutoFit/>
          </a:bodyPr>
          <a:lstStyle/>
          <a:p>
            <a:pPr marL="285750" indent="-285750">
              <a:buFont typeface="Arial" panose="020B0604020202020204" pitchFamily="34" charset="0"/>
              <a:buChar char="•"/>
            </a:pPr>
            <a:r>
              <a:rPr lang="en-US" sz="2000" dirty="0"/>
              <a:t>On February 11, 2019, Governor Herbert signed Senate Bill 96 (2019 Legislative Session) into law.  </a:t>
            </a:r>
            <a:endParaRPr lang="en-US" sz="2000" dirty="0" smtClean="0"/>
          </a:p>
          <a:p>
            <a:pPr marL="742950" lvl="1" indent="-285750">
              <a:buFont typeface="Arial" panose="020B0604020202020204" pitchFamily="34" charset="0"/>
              <a:buChar char="•"/>
            </a:pPr>
            <a:r>
              <a:rPr lang="en-US" sz="2000" dirty="0" smtClean="0"/>
              <a:t>This </a:t>
            </a:r>
            <a:r>
              <a:rPr lang="en-US" sz="2000" dirty="0"/>
              <a:t>bill supersedes previous Medicaid Expansion efforts and replaces Proposition 3 (2018 General Election</a:t>
            </a:r>
            <a:r>
              <a:rPr lang="en-US" sz="2000" dirty="0" smtClean="0"/>
              <a:t>) </a:t>
            </a:r>
          </a:p>
          <a:p>
            <a:pPr marL="742950" lvl="1" indent="-285750">
              <a:buFont typeface="Arial" panose="020B0604020202020204" pitchFamily="34" charset="0"/>
              <a:buChar char="•"/>
            </a:pPr>
            <a:r>
              <a:rPr lang="en-US" sz="2000" dirty="0" smtClean="0"/>
              <a:t>The </a:t>
            </a:r>
            <a:r>
              <a:rPr lang="en-US" sz="2000" dirty="0"/>
              <a:t>State is working closely with the Centers for Medicare and Medicaid Services (CMS) as we submit new 1115 Waiver </a:t>
            </a:r>
            <a:r>
              <a:rPr lang="en-US" sz="2000" dirty="0" smtClean="0"/>
              <a:t>proposals  </a:t>
            </a:r>
          </a:p>
          <a:p>
            <a:pPr marL="742950" lvl="1" indent="-285750">
              <a:buFont typeface="Arial" panose="020B0604020202020204" pitchFamily="34" charset="0"/>
              <a:buChar char="•"/>
            </a:pPr>
            <a:r>
              <a:rPr lang="en-US" sz="2000" dirty="0" smtClean="0"/>
              <a:t>We </a:t>
            </a:r>
            <a:r>
              <a:rPr lang="en-US" sz="2000" dirty="0"/>
              <a:t>are optimistic that CMS will provide greater flexibility as Utah crafts its own Medicaid expansion </a:t>
            </a:r>
            <a:r>
              <a:rPr lang="en-US" sz="2000" dirty="0" smtClean="0"/>
              <a:t>solutions</a:t>
            </a:r>
            <a:endParaRPr lang="en-US" sz="2000" dirty="0"/>
          </a:p>
          <a:p>
            <a:pPr marL="285750" indent="-285750">
              <a:buFont typeface="Arial" panose="020B0604020202020204" pitchFamily="34" charset="0"/>
              <a:buChar char="•"/>
            </a:pPr>
            <a:r>
              <a:rPr lang="en-US" sz="2000" dirty="0"/>
              <a:t>This new law expands Medicaid to parents and adults without dependent children earning up to 100% federal poverty level (approximately $12,490 annual income for an individual</a:t>
            </a:r>
            <a:r>
              <a:rPr lang="en-US" sz="2000" dirty="0" smtClean="0"/>
              <a:t>) </a:t>
            </a:r>
          </a:p>
          <a:p>
            <a:pPr marL="742950" lvl="1" indent="-285750">
              <a:buFont typeface="Arial" panose="020B0604020202020204" pitchFamily="34" charset="0"/>
              <a:buChar char="•"/>
            </a:pPr>
            <a:r>
              <a:rPr lang="en-US" sz="2000" dirty="0" smtClean="0"/>
              <a:t>Approximately </a:t>
            </a:r>
            <a:r>
              <a:rPr lang="en-US" sz="2000" dirty="0"/>
              <a:t>70,000 – 90,000 Utah residents will become newly eligible for </a:t>
            </a:r>
            <a:r>
              <a:rPr lang="en-US" sz="2000" dirty="0" smtClean="0"/>
              <a:t>Medicaid </a:t>
            </a:r>
          </a:p>
          <a:p>
            <a:pPr marL="742950" lvl="1" indent="-285750">
              <a:buFont typeface="Arial" panose="020B0604020202020204" pitchFamily="34" charset="0"/>
              <a:buChar char="•"/>
            </a:pPr>
            <a:r>
              <a:rPr lang="en-US" sz="2000" dirty="0" smtClean="0"/>
              <a:t>Approximately </a:t>
            </a:r>
            <a:r>
              <a:rPr lang="en-US" sz="2000" dirty="0"/>
              <a:t>40,000 individuals from 101-138% FPL will continue to receive services through the federal </a:t>
            </a:r>
            <a:r>
              <a:rPr lang="en-US" sz="2000" dirty="0" smtClean="0"/>
              <a:t>Marketplace</a:t>
            </a:r>
          </a:p>
          <a:p>
            <a:pPr marL="285750" indent="-285750">
              <a:buFont typeface="Arial" panose="020B0604020202020204" pitchFamily="34" charset="0"/>
              <a:buChar char="•"/>
            </a:pPr>
            <a:r>
              <a:rPr lang="en-US" sz="2000" dirty="0"/>
              <a:t>Beginning April 1, 2019, individuals may submit their applications to DWS to enroll in </a:t>
            </a:r>
            <a:r>
              <a:rPr lang="en-US" sz="2000" dirty="0" smtClean="0"/>
              <a:t>the Adult Expansion Medicaid program: </a:t>
            </a:r>
            <a:r>
              <a:rPr lang="en-US" sz="2000" u="sng" dirty="0">
                <a:hlinkClick r:id="rId4"/>
              </a:rPr>
              <a:t>https://</a:t>
            </a:r>
            <a:r>
              <a:rPr lang="en-US" sz="2000" u="sng" dirty="0" smtClean="0">
                <a:hlinkClick r:id="rId4"/>
              </a:rPr>
              <a:t>medicaid.utah.gov/apply-medicaid</a:t>
            </a:r>
            <a:r>
              <a:rPr lang="en-US" sz="2000" dirty="0" smtClean="0"/>
              <a:t>  </a:t>
            </a:r>
          </a:p>
          <a:p>
            <a:pPr marL="742950" lvl="1" indent="-285750">
              <a:buFont typeface="Arial" panose="020B0604020202020204" pitchFamily="34" charset="0"/>
              <a:buChar char="•"/>
            </a:pPr>
            <a:r>
              <a:rPr lang="en-US" sz="2000" dirty="0" smtClean="0"/>
              <a:t>Submitting </a:t>
            </a:r>
            <a:r>
              <a:rPr lang="en-US" sz="2000" dirty="0"/>
              <a:t>an application for benefits does not guarantee </a:t>
            </a:r>
            <a:r>
              <a:rPr lang="en-US" sz="2000" dirty="0" smtClean="0"/>
              <a:t>coverage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61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Medicaid Expansion</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Rectangle 2"/>
          <p:cNvSpPr/>
          <p:nvPr/>
        </p:nvSpPr>
        <p:spPr>
          <a:xfrm>
            <a:off x="755821" y="1779687"/>
            <a:ext cx="10680358" cy="4708981"/>
          </a:xfrm>
          <a:prstGeom prst="rect">
            <a:avLst/>
          </a:prstGeom>
        </p:spPr>
        <p:txBody>
          <a:bodyPr wrap="square">
            <a:spAutoFit/>
          </a:bodyPr>
          <a:lstStyle/>
          <a:p>
            <a:pPr marL="285750" indent="-285750">
              <a:buFont typeface="Arial" panose="020B0604020202020204" pitchFamily="34" charset="0"/>
              <a:buChar char="•"/>
            </a:pPr>
            <a:r>
              <a:rPr lang="en-US" sz="2000" dirty="0" smtClean="0"/>
              <a:t>Under </a:t>
            </a:r>
            <a:r>
              <a:rPr lang="en-US" sz="2000" dirty="0"/>
              <a:t>Medicaid </a:t>
            </a:r>
            <a:r>
              <a:rPr lang="en-US" sz="2000" dirty="0" smtClean="0"/>
              <a:t>Expansion: </a:t>
            </a:r>
          </a:p>
          <a:p>
            <a:pPr marL="742950" lvl="1" indent="-285750">
              <a:buFont typeface="Arial" panose="020B0604020202020204" pitchFamily="34" charset="0"/>
              <a:buChar char="•"/>
            </a:pPr>
            <a:r>
              <a:rPr lang="en-US" sz="2000" dirty="0" smtClean="0"/>
              <a:t>Parents receive </a:t>
            </a:r>
            <a:r>
              <a:rPr lang="en-US" sz="2000" dirty="0"/>
              <a:t>the Non-Traditional Medicaid benefit </a:t>
            </a:r>
            <a:r>
              <a:rPr lang="en-US" sz="2000" dirty="0" smtClean="0"/>
              <a:t>package</a:t>
            </a:r>
          </a:p>
          <a:p>
            <a:pPr marL="742950" lvl="1" indent="-285750">
              <a:buFont typeface="Arial" panose="020B0604020202020204" pitchFamily="34" charset="0"/>
              <a:buChar char="•"/>
            </a:pPr>
            <a:r>
              <a:rPr lang="en-US" sz="2000" dirty="0" smtClean="0"/>
              <a:t>Adults </a:t>
            </a:r>
            <a:r>
              <a:rPr lang="en-US" sz="2000" dirty="0"/>
              <a:t>without dependent children </a:t>
            </a:r>
            <a:r>
              <a:rPr lang="en-US" sz="2000" dirty="0" smtClean="0"/>
              <a:t>receive </a:t>
            </a:r>
            <a:r>
              <a:rPr lang="en-US" sz="2000" dirty="0"/>
              <a:t>the Traditional Medicaid benefit </a:t>
            </a:r>
            <a:r>
              <a:rPr lang="en-US" sz="2000" dirty="0" smtClean="0"/>
              <a:t>package  </a:t>
            </a:r>
          </a:p>
          <a:p>
            <a:pPr marL="285750" indent="-285750">
              <a:buFont typeface="Arial" panose="020B0604020202020204" pitchFamily="34" charset="0"/>
              <a:buChar char="•"/>
            </a:pPr>
            <a:r>
              <a:rPr lang="en-US" sz="2000" dirty="0" smtClean="0"/>
              <a:t>Coverage is </a:t>
            </a:r>
            <a:r>
              <a:rPr lang="en-US" sz="2000" dirty="0"/>
              <a:t>generally </a:t>
            </a:r>
            <a:r>
              <a:rPr lang="en-US" sz="2000" dirty="0" smtClean="0"/>
              <a:t>provided </a:t>
            </a:r>
            <a:r>
              <a:rPr lang="en-US" sz="2000" dirty="0"/>
              <a:t>through direct payments to providers (i.e., Fee for Service) through </a:t>
            </a:r>
            <a:r>
              <a:rPr lang="en-US" sz="2000" dirty="0" smtClean="0"/>
              <a:t>2019  </a:t>
            </a:r>
          </a:p>
          <a:p>
            <a:pPr marL="742950" lvl="1" indent="-285750">
              <a:buFont typeface="Arial" panose="020B0604020202020204" pitchFamily="34" charset="0"/>
              <a:buChar char="•"/>
            </a:pPr>
            <a:r>
              <a:rPr lang="en-US" sz="2000" dirty="0" smtClean="0"/>
              <a:t>It </a:t>
            </a:r>
            <a:r>
              <a:rPr lang="en-US" sz="2000" dirty="0"/>
              <a:t>is anticipated that in 2020 many individuals will transition to managed care plans for their physical and behavioral health </a:t>
            </a:r>
            <a:r>
              <a:rPr lang="en-US" sz="2000" dirty="0" smtClean="0"/>
              <a:t>services </a:t>
            </a:r>
            <a:endParaRPr lang="en-US" sz="2000" dirty="0"/>
          </a:p>
          <a:p>
            <a:pPr marL="285750" indent="-285750">
              <a:buFont typeface="Arial" panose="020B0604020202020204" pitchFamily="34" charset="0"/>
              <a:buChar char="•"/>
            </a:pPr>
            <a:r>
              <a:rPr lang="en-US" sz="2000" dirty="0" smtClean="0"/>
              <a:t>On July 31, 2019, </a:t>
            </a:r>
            <a:r>
              <a:rPr lang="en-US" sz="2000" dirty="0"/>
              <a:t>the State </a:t>
            </a:r>
            <a:r>
              <a:rPr lang="en-US" sz="2000" dirty="0" smtClean="0"/>
              <a:t>submitted </a:t>
            </a:r>
            <a:r>
              <a:rPr lang="en-US" sz="2000" dirty="0"/>
              <a:t>a new 1115 Waiver to CMS called the Per Capita Cap </a:t>
            </a:r>
            <a:r>
              <a:rPr lang="en-US" sz="2000" dirty="0" smtClean="0"/>
              <a:t>Plan</a:t>
            </a:r>
          </a:p>
          <a:p>
            <a:pPr marL="742950" lvl="1" indent="-285750">
              <a:buFont typeface="Arial" panose="020B0604020202020204" pitchFamily="34" charset="0"/>
              <a:buChar char="•"/>
            </a:pPr>
            <a:r>
              <a:rPr lang="en-US" sz="2000" dirty="0"/>
              <a:t>This plan is intended to replace the "Bridge Plan" but must receive CMS approval before </a:t>
            </a:r>
            <a:r>
              <a:rPr lang="en-US" sz="2000" dirty="0" smtClean="0"/>
              <a:t>implemented</a:t>
            </a:r>
          </a:p>
          <a:p>
            <a:pPr marL="742950" lvl="1" indent="-285750">
              <a:buFont typeface="Arial" panose="020B0604020202020204" pitchFamily="34" charset="0"/>
              <a:buChar char="•"/>
            </a:pPr>
            <a:r>
              <a:rPr lang="en-US" sz="2000" dirty="0" smtClean="0"/>
              <a:t>The </a:t>
            </a:r>
            <a:r>
              <a:rPr lang="en-US" sz="2000" dirty="0"/>
              <a:t>Per Capita Plan covers adults up to 100% FPL and requests the following provisions: self-sufficiency requirement, enrollment cap, up to 12-month continuous eligibility, employer-sponsored insurance enrollment, lock-out for intentional program violation provision, and a per capita </a:t>
            </a:r>
            <a:r>
              <a:rPr lang="en-US" sz="2000" dirty="0" smtClean="0"/>
              <a:t>cap  </a:t>
            </a:r>
          </a:p>
          <a:p>
            <a:pPr marL="742950" lvl="1" indent="-285750">
              <a:buFont typeface="Arial" panose="020B0604020202020204" pitchFamily="34" charset="0"/>
              <a:buChar char="•"/>
            </a:pPr>
            <a:r>
              <a:rPr lang="en-US" sz="2000" dirty="0" smtClean="0"/>
              <a:t>This </a:t>
            </a:r>
            <a:r>
              <a:rPr lang="en-US" sz="2000" dirty="0"/>
              <a:t>plan will also request 90% federal/10% state </a:t>
            </a:r>
            <a:r>
              <a:rPr lang="en-US" sz="2000" dirty="0" smtClean="0"/>
              <a:t>funding </a:t>
            </a:r>
            <a:endParaRPr lang="en-US" sz="2000" dirty="0"/>
          </a:p>
        </p:txBody>
      </p:sp>
    </p:spTree>
    <p:extLst>
      <p:ext uri="{BB962C8B-B14F-4D97-AF65-F5344CB8AC3E}">
        <p14:creationId xmlns:p14="http://schemas.microsoft.com/office/powerpoint/2010/main" val="13365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Medicaid Expansion</a:t>
            </a:r>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1452548858"/>
              </p:ext>
            </p:extLst>
          </p:nvPr>
        </p:nvGraphicFramePr>
        <p:xfrm>
          <a:off x="1210734" y="1173127"/>
          <a:ext cx="8966200" cy="5442479"/>
        </p:xfrm>
        <a:graphic>
          <a:graphicData uri="http://schemas.openxmlformats.org/drawingml/2006/table">
            <a:tbl>
              <a:tblPr firstRow="1" firstCol="1" bandRow="1"/>
              <a:tblGrid>
                <a:gridCol w="2239992">
                  <a:extLst>
                    <a:ext uri="{9D8B030D-6E8A-4147-A177-3AD203B41FA5}">
                      <a16:colId xmlns:a16="http://schemas.microsoft.com/office/drawing/2014/main" val="2643215979"/>
                    </a:ext>
                  </a:extLst>
                </a:gridCol>
                <a:gridCol w="1833117">
                  <a:extLst>
                    <a:ext uri="{9D8B030D-6E8A-4147-A177-3AD203B41FA5}">
                      <a16:colId xmlns:a16="http://schemas.microsoft.com/office/drawing/2014/main" val="454048008"/>
                    </a:ext>
                  </a:extLst>
                </a:gridCol>
                <a:gridCol w="1586999">
                  <a:extLst>
                    <a:ext uri="{9D8B030D-6E8A-4147-A177-3AD203B41FA5}">
                      <a16:colId xmlns:a16="http://schemas.microsoft.com/office/drawing/2014/main" val="2451346803"/>
                    </a:ext>
                  </a:extLst>
                </a:gridCol>
                <a:gridCol w="1747132">
                  <a:extLst>
                    <a:ext uri="{9D8B030D-6E8A-4147-A177-3AD203B41FA5}">
                      <a16:colId xmlns:a16="http://schemas.microsoft.com/office/drawing/2014/main" val="1129361538"/>
                    </a:ext>
                  </a:extLst>
                </a:gridCol>
                <a:gridCol w="1558960">
                  <a:extLst>
                    <a:ext uri="{9D8B030D-6E8A-4147-A177-3AD203B41FA5}">
                      <a16:colId xmlns:a16="http://schemas.microsoft.com/office/drawing/2014/main" val="2964459073"/>
                    </a:ext>
                  </a:extLst>
                </a:gridCol>
              </a:tblGrid>
              <a:tr h="298628">
                <a:tc>
                  <a:txBody>
                    <a:bodyPr/>
                    <a:lstStyle/>
                    <a:p>
                      <a:pPr marL="0" marR="0" algn="ctr">
                        <a:lnSpc>
                          <a:spcPct val="115000"/>
                        </a:lnSpc>
                        <a:spcBef>
                          <a:spcPts val="0"/>
                        </a:spcBef>
                        <a:spcAft>
                          <a:spcPts val="0"/>
                        </a:spcAft>
                      </a:pPr>
                      <a:r>
                        <a:rPr lang="en-US" sz="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Expansion Plan Provisions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1471"/>
                    </a:solidFill>
                  </a:tcPr>
                </a:tc>
                <a:tc>
                  <a:txBody>
                    <a:bodyPr/>
                    <a:lstStyle/>
                    <a:p>
                      <a:pPr marL="0" marR="0" algn="ctr">
                        <a:lnSpc>
                          <a:spcPct val="115000"/>
                        </a:lnSpc>
                        <a:spcBef>
                          <a:spcPts val="0"/>
                        </a:spcBef>
                        <a:spcAft>
                          <a:spcPts val="0"/>
                        </a:spcAft>
                      </a:pPr>
                      <a:r>
                        <a:rPr lang="en-US" sz="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Bridge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1471"/>
                    </a:solidFill>
                  </a:tcPr>
                </a:tc>
                <a:tc>
                  <a:txBody>
                    <a:bodyPr/>
                    <a:lstStyle/>
                    <a:p>
                      <a:pPr marL="0" marR="0" algn="ctr">
                        <a:lnSpc>
                          <a:spcPct val="115000"/>
                        </a:lnSpc>
                        <a:spcBef>
                          <a:spcPts val="0"/>
                        </a:spcBef>
                        <a:spcAft>
                          <a:spcPts val="0"/>
                        </a:spcAft>
                      </a:pPr>
                      <a:r>
                        <a:rPr lang="en-US" sz="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Per Capita Cap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1471"/>
                    </a:solidFill>
                  </a:tcPr>
                </a:tc>
                <a:tc>
                  <a:txBody>
                    <a:bodyPr/>
                    <a:lstStyle/>
                    <a:p>
                      <a:pPr marL="0" marR="0" algn="ctr">
                        <a:lnSpc>
                          <a:spcPct val="115000"/>
                        </a:lnSpc>
                        <a:spcBef>
                          <a:spcPts val="0"/>
                        </a:spcBef>
                        <a:spcAft>
                          <a:spcPts val="0"/>
                        </a:spcAft>
                      </a:pPr>
                      <a:r>
                        <a:rPr lang="en-US" sz="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Fallback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1471"/>
                    </a:solidFill>
                  </a:tcPr>
                </a:tc>
                <a:tc>
                  <a:txBody>
                    <a:bodyPr/>
                    <a:lstStyle/>
                    <a:p>
                      <a:pPr marL="0" marR="0" algn="ctr">
                        <a:lnSpc>
                          <a:spcPct val="115000"/>
                        </a:lnSpc>
                        <a:spcBef>
                          <a:spcPts val="0"/>
                        </a:spcBef>
                        <a:spcAft>
                          <a:spcPts val="0"/>
                        </a:spcAft>
                      </a:pPr>
                      <a:r>
                        <a:rPr lang="en-US" sz="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Full Expansion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1471"/>
                    </a:solidFill>
                  </a:tcPr>
                </a:tc>
                <a:extLst>
                  <a:ext uri="{0D108BD9-81ED-4DB2-BD59-A6C34878D82A}">
                    <a16:rowId xmlns:a16="http://schemas.microsoft.com/office/drawing/2014/main" val="673912551"/>
                  </a:ext>
                </a:extLst>
              </a:tr>
              <a:tr h="495141">
                <a:tc>
                  <a:txBody>
                    <a:bodyPr/>
                    <a:lstStyle/>
                    <a:p>
                      <a:pPr marL="153670" marR="0" algn="ctr">
                        <a:lnSpc>
                          <a:spcPct val="115000"/>
                        </a:lnSpc>
                        <a:spcBef>
                          <a:spcPts val="0"/>
                        </a:spcBef>
                        <a:spcAft>
                          <a:spcPts val="0"/>
                        </a:spcAft>
                      </a:pPr>
                      <a:r>
                        <a:rPr lang="en-US" sz="700" b="1" dirty="0">
                          <a:effectLst/>
                          <a:latin typeface="Century Gothic" panose="020B0502020202020204" pitchFamily="34" charset="0"/>
                          <a:ea typeface="Calibri" panose="020F0502020204030204" pitchFamily="34" charset="0"/>
                          <a:cs typeface="Times New Roman" panose="02020603050405020304" pitchFamily="18" charset="0"/>
                        </a:rPr>
                        <a:t>Timeline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Effective April 1, 2019</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Upon CMS Approval</a:t>
                      </a:r>
                    </a:p>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(Submit Waiver to CMS</a:t>
                      </a:r>
                    </a:p>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Spring 2019)</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Upon CMS Approval</a:t>
                      </a:r>
                    </a:p>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(Submit Waiver to CMS by March 15, 2020)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July 1, 2020</a:t>
                      </a:r>
                    </a:p>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(if needed)</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060413"/>
                  </a:ext>
                </a:extLst>
              </a:tr>
              <a:tr h="219746">
                <a:tc>
                  <a:txBody>
                    <a:bodyPr/>
                    <a:lstStyle/>
                    <a:p>
                      <a:pPr marL="153670" marR="0" algn="ctr">
                        <a:lnSpc>
                          <a:spcPct val="115000"/>
                        </a:lnSpc>
                        <a:spcBef>
                          <a:spcPts val="0"/>
                        </a:spcBef>
                        <a:spcAft>
                          <a:spcPts val="0"/>
                        </a:spcAft>
                      </a:pPr>
                      <a:r>
                        <a:rPr lang="en-US" sz="700" b="1" dirty="0">
                          <a:effectLst/>
                          <a:latin typeface="Century Gothic" panose="020B0502020202020204" pitchFamily="34" charset="0"/>
                          <a:ea typeface="Calibri" panose="020F0502020204030204" pitchFamily="34" charset="0"/>
                          <a:cs typeface="Times New Roman" panose="02020603050405020304" pitchFamily="18" charset="0"/>
                        </a:rPr>
                        <a:t>Federal Poverty Level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138%</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138%</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258051"/>
                  </a:ext>
                </a:extLst>
              </a:tr>
              <a:tr h="219746">
                <a:tc>
                  <a:txBody>
                    <a:bodyPr/>
                    <a:lstStyle/>
                    <a:p>
                      <a:pPr marL="15367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Authority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Waiver</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Waiver</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Waiver</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State Plan</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012228"/>
                  </a:ext>
                </a:extLst>
              </a:tr>
              <a:tr h="199461">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Presumptive Eligibility (PE)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 Hospital PE</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 Hospital PE</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542681"/>
                  </a:ext>
                </a:extLst>
              </a:tr>
              <a:tr h="330094">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Self-Sufficiency Requirement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(Work Requirement)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 </a:t>
                      </a:r>
                    </a:p>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(effective January 1, 2020)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754807"/>
                  </a:ext>
                </a:extLst>
              </a:tr>
              <a:tr h="288832">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Authority to Cap Expansion Enrollment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725102"/>
                  </a:ext>
                </a:extLst>
              </a:tr>
              <a:tr h="288832">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Lock-out for Program Requirements/Violations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760075"/>
                  </a:ext>
                </a:extLst>
              </a:tr>
              <a:tr h="330094">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Require Enrollment in Employer’s Plan with Premium Reimbursement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 </a:t>
                      </a:r>
                    </a:p>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effective January 1, 2020)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798624"/>
                  </a:ext>
                </a:extLst>
              </a:tr>
              <a:tr h="165047">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12-month Continuous Eligibility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999060"/>
                  </a:ext>
                </a:extLst>
              </a:tr>
              <a:tr h="288832">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Use Federal Funds for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Housing Supports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400250"/>
                  </a:ext>
                </a:extLst>
              </a:tr>
              <a:tr h="288832">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Use of Federal Funds Limited by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Per Capita Cap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64023"/>
                  </a:ext>
                </a:extLst>
              </a:tr>
              <a:tr h="288832">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Benefit Plan for Adults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Without Dependent Children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Traditional Medicaid</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Traditional Medicaid</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Traditional Medicaid</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ABP Traditional</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930416"/>
                  </a:ext>
                </a:extLst>
              </a:tr>
              <a:tr h="165047">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Benefit Plan for Parents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Non-Traditional Medicaid</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Non-Traditional Medicaid</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Non-Traditional Medicaid</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ABP Traditional</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809332"/>
                  </a:ext>
                </a:extLst>
              </a:tr>
              <a:tr h="288832">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Early and Periodic Screening, Diagnostic and Treatment (EPSDT)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642733"/>
                  </a:ext>
                </a:extLst>
              </a:tr>
              <a:tr h="165047">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Dental Benefits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Emergency Only</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Emergency Only</a:t>
                      </a:r>
                    </a:p>
                  </a:txBody>
                  <a:tcPr marL="51695" marR="5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Emergency Only</a:t>
                      </a:r>
                    </a:p>
                  </a:txBody>
                  <a:tcPr marL="51695" marR="5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Emergency Only</a:t>
                      </a:r>
                    </a:p>
                  </a:txBody>
                  <a:tcPr marL="51695" marR="5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540279"/>
                  </a:ext>
                </a:extLst>
              </a:tr>
              <a:tr h="172416">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Funding (% federal/% state)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70/30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90/10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90/10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90/10</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673046"/>
                  </a:ext>
                </a:extLst>
              </a:tr>
              <a:tr h="288832">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Counties Provide Match for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Behavioral Health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89458"/>
                  </a:ext>
                </a:extLst>
              </a:tr>
              <a:tr h="660188">
                <a:tc>
                  <a:txBody>
                    <a:bodyPr/>
                    <a:lstStyle/>
                    <a:p>
                      <a:pPr marL="0" marR="0" algn="ctr">
                        <a:lnSpc>
                          <a:spcPct val="115000"/>
                        </a:lnSpc>
                        <a:spcBef>
                          <a:spcPts val="0"/>
                        </a:spcBef>
                        <a:spcAft>
                          <a:spcPts val="0"/>
                        </a:spcAft>
                      </a:pPr>
                      <a:r>
                        <a:rPr lang="en-US" sz="700" b="1">
                          <a:effectLst/>
                          <a:latin typeface="Century Gothic" panose="020B0502020202020204" pitchFamily="34" charset="0"/>
                          <a:ea typeface="Calibri" panose="020F0502020204030204" pitchFamily="34" charset="0"/>
                          <a:cs typeface="Times New Roman" panose="02020603050405020304" pitchFamily="18" charset="0"/>
                        </a:rPr>
                        <a:t>Delivery System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Fee for Service - except Parents 45-60% FPL</a:t>
                      </a:r>
                    </a:p>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(Managed Care after January 1, 2020 - Except Rural Counties)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Managed Care</a:t>
                      </a:r>
                    </a:p>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(except Rural Counties)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Managed Care</a:t>
                      </a:r>
                    </a:p>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(except Rural Counties)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Managed Care</a:t>
                      </a:r>
                    </a:p>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(except Rural Counties)</a:t>
                      </a:r>
                    </a:p>
                  </a:txBody>
                  <a:tcPr marL="51695" marR="51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567021"/>
                  </a:ext>
                </a:extLst>
              </a:tr>
            </a:tbl>
          </a:graphicData>
        </a:graphic>
      </p:graphicFrame>
    </p:spTree>
    <p:extLst>
      <p:ext uri="{BB962C8B-B14F-4D97-AF65-F5344CB8AC3E}">
        <p14:creationId xmlns:p14="http://schemas.microsoft.com/office/powerpoint/2010/main" val="342925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Electronic Visit Verification (EVV)</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Electronic visit verification (EVV) requirements, defined in section 12006 of the 21st Century Cures Act, are effective for Utah Medicaid beginning July 1, </a:t>
            </a:r>
            <a:r>
              <a:rPr lang="en-US" dirty="0" smtClean="0"/>
              <a:t>2019 </a:t>
            </a:r>
          </a:p>
          <a:p>
            <a:r>
              <a:rPr lang="en-US" dirty="0" smtClean="0"/>
              <a:t>EVV </a:t>
            </a:r>
            <a:r>
              <a:rPr lang="en-US" dirty="0"/>
              <a:t>requirements apply to all personal care services and home health care services provided under the State Plan or a 1915 (c) Home and Community Based </a:t>
            </a:r>
            <a:r>
              <a:rPr lang="en-US" dirty="0" smtClean="0"/>
              <a:t>Waiver</a:t>
            </a:r>
          </a:p>
          <a:p>
            <a:r>
              <a:rPr lang="en-US" dirty="0"/>
              <a:t>The effective date is for both personal care services and home health services; however, disallowance for claims with incomplete records will not occur until January 1, 2020, for personal care services and January 1, 2023, for home health care </a:t>
            </a:r>
            <a:r>
              <a:rPr lang="en-US" dirty="0" smtClean="0"/>
              <a:t>services</a:t>
            </a:r>
            <a:endParaRPr lang="en-US" dirty="0"/>
          </a:p>
        </p:txBody>
      </p:sp>
    </p:spTree>
    <p:extLst>
      <p:ext uri="{BB962C8B-B14F-4D97-AF65-F5344CB8AC3E}">
        <p14:creationId xmlns:p14="http://schemas.microsoft.com/office/powerpoint/2010/main" val="7856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Electronic Visit Verification (EVV)</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Choice of reporting systems for EVV are by provider preference but must meet all federal requirements, including the standards set in the Health Insurance Portability Accountability Act. The State will not implement a mandatory model for use. All provider choice EVV systems must be compliant with requirements of the Cures Act including: </a:t>
            </a:r>
            <a:endParaRPr lang="en-US" dirty="0" smtClean="0"/>
          </a:p>
          <a:p>
            <a:pPr marL="457200" lvl="1" indent="0">
              <a:lnSpc>
                <a:spcPct val="100000"/>
              </a:lnSpc>
              <a:buNone/>
            </a:pPr>
            <a:r>
              <a:rPr lang="en-US" dirty="0" smtClean="0"/>
              <a:t>1) type </a:t>
            </a:r>
            <a:r>
              <a:rPr lang="en-US" dirty="0"/>
              <a:t>of service performed; </a:t>
            </a:r>
            <a:endParaRPr lang="en-US" dirty="0" smtClean="0"/>
          </a:p>
          <a:p>
            <a:pPr marL="457200" lvl="1" indent="0">
              <a:lnSpc>
                <a:spcPct val="100000"/>
              </a:lnSpc>
              <a:buNone/>
            </a:pPr>
            <a:r>
              <a:rPr lang="en-US" dirty="0" smtClean="0"/>
              <a:t>2</a:t>
            </a:r>
            <a:r>
              <a:rPr lang="en-US" dirty="0"/>
              <a:t>) individual receiving the service; </a:t>
            </a:r>
            <a:endParaRPr lang="en-US" dirty="0" smtClean="0"/>
          </a:p>
          <a:p>
            <a:pPr marL="457200" lvl="1" indent="0">
              <a:lnSpc>
                <a:spcPct val="100000"/>
              </a:lnSpc>
              <a:buNone/>
            </a:pPr>
            <a:r>
              <a:rPr lang="en-US" dirty="0" smtClean="0"/>
              <a:t>3</a:t>
            </a:r>
            <a:r>
              <a:rPr lang="en-US" dirty="0"/>
              <a:t>) date of the service; </a:t>
            </a:r>
            <a:endParaRPr lang="en-US" dirty="0" smtClean="0"/>
          </a:p>
          <a:p>
            <a:pPr marL="457200" lvl="1" indent="0">
              <a:lnSpc>
                <a:spcPct val="100000"/>
              </a:lnSpc>
              <a:buNone/>
            </a:pPr>
            <a:r>
              <a:rPr lang="en-US" dirty="0" smtClean="0"/>
              <a:t>4</a:t>
            </a:r>
            <a:r>
              <a:rPr lang="en-US" dirty="0"/>
              <a:t>) location of service delivery; </a:t>
            </a:r>
            <a:endParaRPr lang="en-US" dirty="0" smtClean="0"/>
          </a:p>
          <a:p>
            <a:pPr marL="457200" lvl="1" indent="0">
              <a:lnSpc>
                <a:spcPct val="100000"/>
              </a:lnSpc>
              <a:buNone/>
            </a:pPr>
            <a:r>
              <a:rPr lang="en-US" dirty="0" smtClean="0"/>
              <a:t>5</a:t>
            </a:r>
            <a:r>
              <a:rPr lang="en-US" dirty="0"/>
              <a:t>) individual providing the service; and </a:t>
            </a:r>
            <a:endParaRPr lang="en-US" dirty="0" smtClean="0"/>
          </a:p>
          <a:p>
            <a:pPr marL="457200" lvl="1" indent="0">
              <a:lnSpc>
                <a:spcPct val="100000"/>
              </a:lnSpc>
              <a:buNone/>
            </a:pPr>
            <a:r>
              <a:rPr lang="en-US" dirty="0" smtClean="0"/>
              <a:t>6</a:t>
            </a:r>
            <a:r>
              <a:rPr lang="en-US" dirty="0"/>
              <a:t>) time the service begins and ends</a:t>
            </a:r>
          </a:p>
        </p:txBody>
      </p:sp>
    </p:spTree>
    <p:extLst>
      <p:ext uri="{BB962C8B-B14F-4D97-AF65-F5344CB8AC3E}">
        <p14:creationId xmlns:p14="http://schemas.microsoft.com/office/powerpoint/2010/main" val="269864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Customized Wheelchairs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Power wheelchairs and customized wheelchairs require prior </a:t>
            </a:r>
            <a:r>
              <a:rPr lang="en-US" dirty="0" smtClean="0"/>
              <a:t>authorization </a:t>
            </a:r>
          </a:p>
          <a:p>
            <a:pPr lvl="0"/>
            <a:r>
              <a:rPr lang="en-US" dirty="0" smtClean="0"/>
              <a:t>The </a:t>
            </a:r>
            <a:r>
              <a:rPr lang="en-US" dirty="0"/>
              <a:t>required forms can be found on the Medicaid </a:t>
            </a:r>
            <a:r>
              <a:rPr lang="en-US" dirty="0" smtClean="0"/>
              <a:t>website and </a:t>
            </a:r>
            <a:r>
              <a:rPr lang="en-US" dirty="0"/>
              <a:t>must be submitted with wheelchair prior authorization requests, effective July 1, 2019 :</a:t>
            </a:r>
            <a:endParaRPr lang="en-US" sz="1800" dirty="0"/>
          </a:p>
          <a:p>
            <a:pPr lvl="1"/>
            <a:r>
              <a:rPr lang="en-US" i="1" dirty="0"/>
              <a:t>Utah Medicaid Initial Wheelchair Evaluation Form (power and manual chairs)</a:t>
            </a:r>
            <a:endParaRPr lang="en-US" sz="1600" dirty="0"/>
          </a:p>
          <a:p>
            <a:pPr lvl="1"/>
            <a:r>
              <a:rPr lang="en-US" i="1" dirty="0"/>
              <a:t>Utah M</a:t>
            </a:r>
            <a:r>
              <a:rPr lang="en-US" i="1" dirty="0" smtClean="0"/>
              <a:t>edicaid </a:t>
            </a:r>
            <a:r>
              <a:rPr lang="en-US" i="1" dirty="0"/>
              <a:t>Power Wheelchair Training Checklist (power chairs only)</a:t>
            </a:r>
            <a:endParaRPr lang="en-US" sz="1600" dirty="0"/>
          </a:p>
          <a:p>
            <a:pPr lvl="0"/>
            <a:r>
              <a:rPr lang="en-US" dirty="0"/>
              <a:t>In addition, the </a:t>
            </a:r>
            <a:r>
              <a:rPr lang="en-US" i="1" dirty="0"/>
              <a:t>Utah Medicaid Final Wheelchair Evaluation</a:t>
            </a:r>
            <a:r>
              <a:rPr lang="en-US" b="1" i="1" dirty="0"/>
              <a:t> </a:t>
            </a:r>
            <a:r>
              <a:rPr lang="en-US" i="1" dirty="0"/>
              <a:t>Form</a:t>
            </a:r>
            <a:r>
              <a:rPr lang="en-US" dirty="0"/>
              <a:t> must </a:t>
            </a:r>
            <a:r>
              <a:rPr lang="en-US" dirty="0" smtClean="0"/>
              <a:t>be </a:t>
            </a:r>
            <a:r>
              <a:rPr lang="en-US" dirty="0"/>
              <a:t>completed upon delivery of the wheelchair and </a:t>
            </a:r>
            <a:r>
              <a:rPr lang="en-US" dirty="0" smtClean="0"/>
              <a:t>submitted </a:t>
            </a:r>
            <a:r>
              <a:rPr lang="en-US" dirty="0"/>
              <a:t>to </a:t>
            </a:r>
            <a:r>
              <a:rPr lang="en-US" b="1" dirty="0"/>
              <a:t>Medicaid Operations</a:t>
            </a:r>
            <a:r>
              <a:rPr lang="en-US" dirty="0"/>
              <a:t> </a:t>
            </a:r>
            <a:r>
              <a:rPr lang="en-US" dirty="0" smtClean="0"/>
              <a:t>by </a:t>
            </a:r>
            <a:r>
              <a:rPr lang="en-US" dirty="0"/>
              <a:t>fax </a:t>
            </a:r>
            <a:r>
              <a:rPr lang="en-US" dirty="0" smtClean="0"/>
              <a:t>at </a:t>
            </a:r>
            <a:r>
              <a:rPr lang="en-US" dirty="0"/>
              <a:t>801-536-0481, before the claim will be </a:t>
            </a:r>
            <a:r>
              <a:rPr lang="en-US" dirty="0" smtClean="0"/>
              <a:t>paid</a:t>
            </a:r>
            <a:r>
              <a:rPr lang="en-US" dirty="0"/>
              <a:t> </a:t>
            </a:r>
            <a:endParaRPr lang="en-US" sz="1800" dirty="0"/>
          </a:p>
          <a:p>
            <a:pPr lvl="1"/>
            <a:r>
              <a:rPr lang="en-US" dirty="0"/>
              <a:t>Note: This form </a:t>
            </a:r>
            <a:r>
              <a:rPr lang="en-US" dirty="0" smtClean="0"/>
              <a:t>is </a:t>
            </a:r>
            <a:r>
              <a:rPr lang="en-US" dirty="0"/>
              <a:t>also </a:t>
            </a:r>
            <a:r>
              <a:rPr lang="en-US" dirty="0" smtClean="0"/>
              <a:t>located </a:t>
            </a:r>
            <a:r>
              <a:rPr lang="en-US" dirty="0"/>
              <a:t>on the Medicaid </a:t>
            </a:r>
            <a:r>
              <a:rPr lang="en-US" dirty="0" smtClean="0"/>
              <a:t>website</a:t>
            </a:r>
            <a:endParaRPr lang="en-US" sz="1400" dirty="0"/>
          </a:p>
          <a:p>
            <a:pPr lvl="1"/>
            <a:endParaRPr lang="en-US" dirty="0"/>
          </a:p>
        </p:txBody>
      </p:sp>
    </p:spTree>
    <p:extLst>
      <p:ext uri="{BB962C8B-B14F-4D97-AF65-F5344CB8AC3E}">
        <p14:creationId xmlns:p14="http://schemas.microsoft.com/office/powerpoint/2010/main" val="109314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rmAutofit/>
          </a:bodyPr>
          <a:lstStyle/>
          <a:p>
            <a:r>
              <a:rPr lang="en-US" b="1" dirty="0" smtClean="0"/>
              <a:t>Customized Wheelchairs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Effective July 1, 2019 , providers reporting wheelchair evaluations must use CPT codes 97535 and </a:t>
            </a:r>
            <a:r>
              <a:rPr lang="en-US" dirty="0" smtClean="0"/>
              <a:t>97542; </a:t>
            </a:r>
            <a:r>
              <a:rPr lang="en-US" dirty="0"/>
              <a:t>These codes do not require prior </a:t>
            </a:r>
            <a:r>
              <a:rPr lang="en-US" dirty="0" smtClean="0"/>
              <a:t>authorization</a:t>
            </a:r>
            <a:endParaRPr lang="en-US" dirty="0"/>
          </a:p>
          <a:p>
            <a:pPr lvl="0"/>
            <a:r>
              <a:rPr lang="en-US" dirty="0"/>
              <a:t>Wheelchairs and identified accessory items will be bundled and reimbursed as a complete package</a:t>
            </a:r>
          </a:p>
          <a:p>
            <a:pPr lvl="0"/>
            <a:r>
              <a:rPr lang="en-US" dirty="0"/>
              <a:t>Additional information can be found within the Medical Supplies and Durable Medical Equipment Manual Chapter </a:t>
            </a:r>
            <a:r>
              <a:rPr lang="en-US" i="1" dirty="0"/>
              <a:t>8-14 Wheelchairs</a:t>
            </a:r>
            <a:r>
              <a:rPr lang="en-US" dirty="0"/>
              <a:t> </a:t>
            </a:r>
          </a:p>
          <a:p>
            <a:pPr lvl="1"/>
            <a:endParaRPr lang="en-US" dirty="0"/>
          </a:p>
        </p:txBody>
      </p:sp>
    </p:spTree>
    <p:extLst>
      <p:ext uri="{BB962C8B-B14F-4D97-AF65-F5344CB8AC3E}">
        <p14:creationId xmlns:p14="http://schemas.microsoft.com/office/powerpoint/2010/main" val="241206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31" y="144996"/>
            <a:ext cx="10515712" cy="927346"/>
          </a:xfrm>
        </p:spPr>
        <p:txBody>
          <a:bodyPr>
            <a:noAutofit/>
          </a:bodyPr>
          <a:lstStyle/>
          <a:p>
            <a:r>
              <a:rPr lang="en-US" b="1" dirty="0" smtClean="0"/>
              <a:t>Billing a Dental Plan</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cs typeface="Times New Roman" panose="02020603050405020304" pitchFamily="18" charset="0"/>
              </a:rPr>
              <a:t>Utah Medicaid contracts with dental managed care plans to pay for dental services provided to Medicaid members. If a Medicaid member received a dental service, send the claim to the dental </a:t>
            </a:r>
            <a:r>
              <a:rPr lang="en-US" dirty="0" smtClean="0">
                <a:cs typeface="Times New Roman" panose="02020603050405020304" pitchFamily="18" charset="0"/>
              </a:rPr>
              <a:t>plan.</a:t>
            </a:r>
            <a:endParaRPr lang="en-US" dirty="0">
              <a:cs typeface="Times New Roman" panose="02020603050405020304" pitchFamily="18" charset="0"/>
            </a:endParaRPr>
          </a:p>
          <a:p>
            <a:pPr>
              <a:lnSpc>
                <a:spcPct val="110000"/>
              </a:lnSpc>
            </a:pPr>
            <a:r>
              <a:rPr lang="en-US" dirty="0" smtClean="0">
                <a:cs typeface="Times New Roman" panose="02020603050405020304" pitchFamily="18" charset="0"/>
              </a:rPr>
              <a:t>Utah Medicaid’s </a:t>
            </a:r>
            <a:r>
              <a:rPr lang="en-US" dirty="0">
                <a:cs typeface="Times New Roman" panose="02020603050405020304" pitchFamily="18" charset="0"/>
              </a:rPr>
              <a:t>dental plans are: MCNA and Premier </a:t>
            </a:r>
            <a:r>
              <a:rPr lang="en-US" dirty="0" smtClean="0">
                <a:cs typeface="Times New Roman" panose="02020603050405020304" pitchFamily="18" charset="0"/>
              </a:rPr>
              <a:t>Access</a:t>
            </a:r>
            <a:endParaRPr lang="en-US" dirty="0">
              <a:cs typeface="Times New Roman" panose="02020603050405020304" pitchFamily="18" charset="0"/>
            </a:endParaRPr>
          </a:p>
          <a:p>
            <a:pPr>
              <a:lnSpc>
                <a:spcPct val="110000"/>
              </a:lnSpc>
            </a:pPr>
            <a:r>
              <a:rPr lang="en-US" dirty="0">
                <a:cs typeface="Times New Roman" panose="02020603050405020304" pitchFamily="18" charset="0"/>
              </a:rPr>
              <a:t>In order to provide services to members enrolled in a dental plan, providers must contract directly with each </a:t>
            </a:r>
            <a:r>
              <a:rPr lang="en-US" dirty="0" smtClean="0">
                <a:cs typeface="Times New Roman" panose="02020603050405020304" pitchFamily="18" charset="0"/>
              </a:rPr>
              <a:t>plan</a:t>
            </a:r>
            <a:endParaRPr lang="en-US" dirty="0">
              <a:cs typeface="Times New Roman" panose="02020603050405020304" pitchFamily="18" charset="0"/>
            </a:endParaRPr>
          </a:p>
          <a:p>
            <a:pPr>
              <a:lnSpc>
                <a:spcPct val="110000"/>
              </a:lnSpc>
            </a:pPr>
            <a:r>
              <a:rPr lang="en-US" dirty="0">
                <a:cs typeface="Times New Roman" panose="02020603050405020304" pitchFamily="18" charset="0"/>
              </a:rPr>
              <a:t>When required, providers must obtain prior authorization directly from the dental </a:t>
            </a:r>
            <a:r>
              <a:rPr lang="en-US" dirty="0" smtClean="0">
                <a:cs typeface="Times New Roman" panose="02020603050405020304" pitchFamily="18" charset="0"/>
              </a:rPr>
              <a:t>plan</a:t>
            </a:r>
            <a:endParaRPr lang="en-US" dirty="0">
              <a:cs typeface="Times New Roman" panose="02020603050405020304" pitchFamily="18" charset="0"/>
            </a:endParaRPr>
          </a:p>
          <a:p>
            <a:pPr>
              <a:lnSpc>
                <a:spcPct val="110000"/>
              </a:lnSpc>
            </a:pPr>
            <a:r>
              <a:rPr lang="en-US" dirty="0">
                <a:cs typeface="Times New Roman" panose="02020603050405020304" pitchFamily="18" charset="0"/>
              </a:rPr>
              <a:t>Pregnant women, Medicaid members eligible for Early and Periodic </a:t>
            </a:r>
            <a:r>
              <a:rPr lang="en-US" dirty="0" smtClean="0">
                <a:cs typeface="Times New Roman" panose="02020603050405020304" pitchFamily="18" charset="0"/>
              </a:rPr>
              <a:t>Screening, </a:t>
            </a:r>
            <a:r>
              <a:rPr lang="en-US" dirty="0">
                <a:cs typeface="Times New Roman" panose="02020603050405020304" pitchFamily="18" charset="0"/>
              </a:rPr>
              <a:t>and </a:t>
            </a:r>
            <a:r>
              <a:rPr lang="en-US" dirty="0" smtClean="0">
                <a:cs typeface="Times New Roman" panose="02020603050405020304" pitchFamily="18" charset="0"/>
              </a:rPr>
              <a:t>Diagnostic, </a:t>
            </a:r>
            <a:r>
              <a:rPr lang="en-US" dirty="0">
                <a:cs typeface="Times New Roman" panose="02020603050405020304" pitchFamily="18" charset="0"/>
              </a:rPr>
              <a:t>and Treatment (EPSDT) benefits, and members who are eligible due to being visually impaired or having a disability will be enrolled with a dental </a:t>
            </a:r>
            <a:r>
              <a:rPr lang="en-US" dirty="0" smtClean="0">
                <a:cs typeface="Times New Roman" panose="02020603050405020304" pitchFamily="18" charset="0"/>
              </a:rPr>
              <a:t>plan</a:t>
            </a:r>
            <a:endParaRPr lang="en-US" dirty="0">
              <a:cs typeface="Times New Roman" panose="02020603050405020304" pitchFamily="18" charset="0"/>
            </a:endParaRPr>
          </a:p>
          <a:p>
            <a:pPr>
              <a:lnSpc>
                <a:spcPct val="110000"/>
              </a:lnSpc>
            </a:pPr>
            <a:r>
              <a:rPr lang="en-US" dirty="0">
                <a:cs typeface="Times New Roman" panose="02020603050405020304" pitchFamily="18" charset="0"/>
              </a:rPr>
              <a:t>The dental plans must cover the same services that the Medicaid </a:t>
            </a:r>
            <a:r>
              <a:rPr lang="en-US" dirty="0" smtClean="0">
                <a:cs typeface="Times New Roman" panose="02020603050405020304" pitchFamily="18" charset="0"/>
              </a:rPr>
              <a:t>Fee for Service </a:t>
            </a:r>
            <a:r>
              <a:rPr lang="en-US" dirty="0">
                <a:cs typeface="Times New Roman" panose="02020603050405020304" pitchFamily="18" charset="0"/>
              </a:rPr>
              <a:t>Network </a:t>
            </a:r>
            <a:r>
              <a:rPr lang="en-US" dirty="0" smtClean="0">
                <a:cs typeface="Times New Roman" panose="02020603050405020304" pitchFamily="18" charset="0"/>
              </a:rPr>
              <a:t>covers</a:t>
            </a:r>
            <a:endParaRPr lang="en-US"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2253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Questions and answers</a:t>
            </a:r>
            <a:endParaRPr lang="en-US" b="1"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p:txBody>
      </p:sp>
      <p:pic>
        <p:nvPicPr>
          <p:cNvPr id="2050" name="Picture 2" descr="Image result for q and a'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333" y="1923696"/>
            <a:ext cx="3440381" cy="344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34030"/>
      </p:ext>
    </p:extLst>
  </p:cSld>
  <p:clrMapOvr>
    <a:masterClrMapping/>
  </p:clrMapOvr>
  <p:transition advTm="71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750" fill="hold"/>
                                        <p:tgtEl>
                                          <p:spTgt spid="2050"/>
                                        </p:tgtEl>
                                        <p:attrNameLst>
                                          <p:attrName>ppt_w</p:attrName>
                                        </p:attrNameLst>
                                      </p:cBhvr>
                                      <p:tavLst>
                                        <p:tav tm="0">
                                          <p:val>
                                            <p:fltVal val="0"/>
                                          </p:val>
                                        </p:tav>
                                        <p:tav tm="100000">
                                          <p:val>
                                            <p:strVal val="#ppt_w"/>
                                          </p:val>
                                        </p:tav>
                                      </p:tavLst>
                                    </p:anim>
                                    <p:anim calcmode="lin" valueType="num">
                                      <p:cBhvr>
                                        <p:cTn id="8" dur="750" fill="hold"/>
                                        <p:tgtEl>
                                          <p:spTgt spid="2050"/>
                                        </p:tgtEl>
                                        <p:attrNameLst>
                                          <p:attrName>ppt_h</p:attrName>
                                        </p:attrNameLst>
                                      </p:cBhvr>
                                      <p:tavLst>
                                        <p:tav tm="0">
                                          <p:val>
                                            <p:fltVal val="0"/>
                                          </p:val>
                                        </p:tav>
                                        <p:tav tm="100000">
                                          <p:val>
                                            <p:strVal val="#ppt_h"/>
                                          </p:val>
                                        </p:tav>
                                      </p:tavLst>
                                    </p:anim>
                                    <p:animEffect transition="in" filter="fade">
                                      <p:cBhvr>
                                        <p:cTn id="9"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145058" y="5112105"/>
            <a:ext cx="9144000" cy="996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00" dirty="0" smtClean="0"/>
              <a:t>Utah PRISM Project</a:t>
            </a:r>
            <a:endParaRPr lang="en-US" sz="3900" dirty="0"/>
          </a:p>
        </p:txBody>
      </p:sp>
    </p:spTree>
    <p:extLst>
      <p:ext uri="{BB962C8B-B14F-4D97-AF65-F5344CB8AC3E}">
        <p14:creationId xmlns:p14="http://schemas.microsoft.com/office/powerpoint/2010/main" val="1281401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3443" y="54378"/>
            <a:ext cx="10515600" cy="9490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b="1" dirty="0"/>
              <a:t>PRISM Project Overview</a:t>
            </a:r>
          </a:p>
        </p:txBody>
      </p:sp>
      <p:sp>
        <p:nvSpPr>
          <p:cNvPr id="9" name="Content Placeholder 5"/>
          <p:cNvSpPr txBox="1">
            <a:spLocks/>
          </p:cNvSpPr>
          <p:nvPr/>
        </p:nvSpPr>
        <p:spPr>
          <a:xfrm>
            <a:off x="764771" y="1825625"/>
            <a:ext cx="1058902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defRPr/>
            </a:pPr>
            <a:r>
              <a:rPr lang="en-US" altLang="en-US" sz="2800" dirty="0">
                <a:latin typeface="Calibri" panose="020F0502020204030204" pitchFamily="34" charset="0"/>
                <a:cs typeface="Arial" panose="020B0604020202020204" pitchFamily="34" charset="0"/>
              </a:rPr>
              <a:t>Utah Medicaid is replacing the Utah Medicaid Management Information System (MMIS)</a:t>
            </a:r>
          </a:p>
          <a:p>
            <a:pPr marL="228600" indent="-228600" algn="l">
              <a:buFont typeface="Arial" panose="020B0604020202020204" pitchFamily="34" charset="0"/>
              <a:buChar char="•"/>
              <a:defRPr/>
            </a:pPr>
            <a:r>
              <a:rPr lang="en-US" altLang="en-US" sz="2800" dirty="0" smtClean="0">
                <a:latin typeface="Calibri" panose="020F0502020204030204" pitchFamily="34" charset="0"/>
                <a:cs typeface="Arial" panose="020B0604020202020204" pitchFamily="34" charset="0"/>
              </a:rPr>
              <a:t>The new system </a:t>
            </a:r>
            <a:r>
              <a:rPr lang="en-US" altLang="en-US" sz="2800" dirty="0">
                <a:latin typeface="Calibri" panose="020F0502020204030204" pitchFamily="34" charset="0"/>
                <a:cs typeface="Arial" panose="020B0604020202020204" pitchFamily="34" charset="0"/>
              </a:rPr>
              <a:t>is called </a:t>
            </a:r>
            <a:r>
              <a:rPr lang="en-US" altLang="en-US" sz="2800" b="1" dirty="0">
                <a:latin typeface="Calibri" panose="020F0502020204030204" pitchFamily="34" charset="0"/>
                <a:cs typeface="Arial" panose="020B0604020202020204" pitchFamily="34" charset="0"/>
              </a:rPr>
              <a:t>PRISM</a:t>
            </a:r>
            <a:r>
              <a:rPr lang="en-US" altLang="en-US" sz="2800" dirty="0">
                <a:latin typeface="Calibri" panose="020F0502020204030204" pitchFamily="34" charset="0"/>
                <a:cs typeface="Arial" panose="020B0604020202020204" pitchFamily="34" charset="0"/>
              </a:rPr>
              <a:t>, which is the Provider Reimbursement Information System for Medicaid</a:t>
            </a:r>
          </a:p>
          <a:p>
            <a:pPr marL="457200" indent="-457200" algn="l">
              <a:buFont typeface="Arial" panose="020B0604020202020204" pitchFamily="34" charset="0"/>
              <a:buChar char="•"/>
              <a:defRPr/>
            </a:pPr>
            <a:r>
              <a:rPr lang="en-US" altLang="en-US" sz="2800" dirty="0">
                <a:latin typeface="Calibri" panose="020F0502020204030204" pitchFamily="34" charset="0"/>
                <a:cs typeface="Arial" panose="020B0604020202020204" pitchFamily="34" charset="0"/>
              </a:rPr>
              <a:t>The Provider Enrollment web based system of PRISM was implemented in July 2016 with changes coming Summer 2020</a:t>
            </a:r>
          </a:p>
          <a:p>
            <a:pPr marL="228600" indent="-228600" algn="l">
              <a:buFont typeface="Arial" panose="020B0604020202020204" pitchFamily="34" charset="0"/>
              <a:buChar char="•"/>
              <a:defRPr/>
            </a:pPr>
            <a:r>
              <a:rPr lang="en-US" altLang="en-US" sz="2800" dirty="0" smtClean="0">
                <a:latin typeface="Calibri" panose="020F0502020204030204" pitchFamily="34" charset="0"/>
                <a:cs typeface="Arial" panose="020B0604020202020204" pitchFamily="34" charset="0"/>
              </a:rPr>
              <a:t>PRISM </a:t>
            </a:r>
            <a:r>
              <a:rPr lang="en-US" altLang="en-US" sz="2800" dirty="0" smtClean="0">
                <a:latin typeface="Calibri" panose="020F0502020204030204" pitchFamily="34" charset="0"/>
                <a:cs typeface="Arial" panose="020B0604020202020204" pitchFamily="34" charset="0"/>
              </a:rPr>
              <a:t>is a multi-year </a:t>
            </a:r>
            <a:r>
              <a:rPr lang="en-US" altLang="en-US" sz="2800" dirty="0">
                <a:latin typeface="Calibri" panose="020F0502020204030204" pitchFamily="34" charset="0"/>
                <a:cs typeface="Arial" panose="020B0604020202020204" pitchFamily="34" charset="0"/>
              </a:rPr>
              <a:t>p</a:t>
            </a:r>
            <a:r>
              <a:rPr lang="en-US" altLang="en-US" sz="2800" dirty="0" smtClean="0">
                <a:latin typeface="Calibri" panose="020F0502020204030204" pitchFamily="34" charset="0"/>
                <a:cs typeface="Arial" panose="020B0604020202020204" pitchFamily="34" charset="0"/>
              </a:rPr>
              <a:t>roject</a:t>
            </a:r>
            <a:r>
              <a:rPr lang="en-US" altLang="en-US" sz="2800" dirty="0">
                <a:latin typeface="Calibri" panose="020F0502020204030204" pitchFamily="34" charset="0"/>
                <a:cs typeface="Arial" panose="020B0604020202020204" pitchFamily="34" charset="0"/>
              </a:rPr>
              <a:t>, continuing through the end of </a:t>
            </a:r>
            <a:r>
              <a:rPr lang="en-US" altLang="en-US" sz="2800" dirty="0" smtClean="0">
                <a:latin typeface="Calibri" panose="020F0502020204030204" pitchFamily="34" charset="0"/>
                <a:cs typeface="Arial" panose="020B0604020202020204" pitchFamily="34" charset="0"/>
              </a:rPr>
              <a:t>2022</a:t>
            </a:r>
            <a:endParaRPr lang="en-US" altLang="en-US" sz="2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9577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3443" y="54378"/>
            <a:ext cx="10515600" cy="9490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b="1" dirty="0"/>
              <a:t>PRISM Provider Enrollment </a:t>
            </a:r>
          </a:p>
        </p:txBody>
      </p:sp>
      <p:sp>
        <p:nvSpPr>
          <p:cNvPr id="9" name="Content Placeholder 5"/>
          <p:cNvSpPr txBox="1">
            <a:spLocks/>
          </p:cNvSpPr>
          <p:nvPr/>
        </p:nvSpPr>
        <p:spPr>
          <a:xfrm>
            <a:off x="739833" y="1825625"/>
            <a:ext cx="1069642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defRPr/>
            </a:pPr>
            <a:r>
              <a:rPr lang="en-US" altLang="en-US" sz="2800" dirty="0">
                <a:latin typeface="Calibri" panose="020F0502020204030204" pitchFamily="34" charset="0"/>
                <a:cs typeface="Arial" panose="020B0604020202020204" pitchFamily="34" charset="0"/>
              </a:rPr>
              <a:t>Providers have been using the existing PRISM </a:t>
            </a:r>
            <a:r>
              <a:rPr lang="en-US" altLang="en-US" sz="2800" dirty="0" smtClean="0">
                <a:latin typeface="Calibri" panose="020F0502020204030204" pitchFamily="34" charset="0"/>
                <a:cs typeface="Arial" panose="020B0604020202020204" pitchFamily="34" charset="0"/>
              </a:rPr>
              <a:t>system </a:t>
            </a:r>
            <a:r>
              <a:rPr lang="en-US" altLang="en-US" sz="2800" dirty="0">
                <a:latin typeface="Calibri" panose="020F0502020204030204" pitchFamily="34" charset="0"/>
                <a:cs typeface="Arial" panose="020B0604020202020204" pitchFamily="34" charset="0"/>
              </a:rPr>
              <a:t>since July 2016</a:t>
            </a:r>
          </a:p>
          <a:p>
            <a:pPr marL="685800" lvl="2" indent="-228600" algn="l">
              <a:buFont typeface="Arial" panose="020B0604020202020204" pitchFamily="34" charset="0"/>
              <a:buChar char="•"/>
              <a:defRPr/>
            </a:pPr>
            <a:r>
              <a:rPr lang="en-US" altLang="en-US" sz="2400" dirty="0" smtClean="0">
                <a:latin typeface="Calibri" panose="020F0502020204030204" pitchFamily="34" charset="0"/>
                <a:cs typeface="Arial" panose="020B0604020202020204" pitchFamily="34" charset="0"/>
              </a:rPr>
              <a:t>New enrollments</a:t>
            </a:r>
          </a:p>
          <a:p>
            <a:pPr marL="685800" lvl="2" indent="-228600" algn="l">
              <a:buFont typeface="Arial" panose="020B0604020202020204" pitchFamily="34" charset="0"/>
              <a:buChar char="•"/>
              <a:defRPr/>
            </a:pPr>
            <a:r>
              <a:rPr lang="en-US" altLang="en-US" sz="2400" dirty="0" smtClean="0">
                <a:latin typeface="Calibri" panose="020F0502020204030204" pitchFamily="34" charset="0"/>
                <a:cs typeface="Arial" panose="020B0604020202020204" pitchFamily="34" charset="0"/>
              </a:rPr>
              <a:t>Modifying </a:t>
            </a:r>
            <a:r>
              <a:rPr lang="en-US" altLang="en-US" sz="2400" dirty="0">
                <a:latin typeface="Calibri" panose="020F0502020204030204" pitchFamily="34" charset="0"/>
                <a:cs typeface="Arial" panose="020B0604020202020204" pitchFamily="34" charset="0"/>
              </a:rPr>
              <a:t>enrollment </a:t>
            </a:r>
            <a:r>
              <a:rPr lang="en-US" altLang="en-US" sz="2400" dirty="0" smtClean="0">
                <a:latin typeface="Calibri" panose="020F0502020204030204" pitchFamily="34" charset="0"/>
                <a:cs typeface="Arial" panose="020B0604020202020204" pitchFamily="34" charset="0"/>
              </a:rPr>
              <a:t>information</a:t>
            </a:r>
          </a:p>
          <a:p>
            <a:pPr marL="685800" lvl="2" indent="-228600" algn="l">
              <a:buFont typeface="Arial" panose="020B0604020202020204" pitchFamily="34" charset="0"/>
              <a:buChar char="•"/>
              <a:defRPr/>
            </a:pPr>
            <a:r>
              <a:rPr lang="en-US" altLang="en-US" sz="2400" dirty="0" smtClean="0">
                <a:latin typeface="Calibri" panose="020F0502020204030204" pitchFamily="34" charset="0"/>
                <a:cs typeface="Arial" panose="020B0604020202020204" pitchFamily="34" charset="0"/>
              </a:rPr>
              <a:t>Revalidation </a:t>
            </a:r>
            <a:r>
              <a:rPr lang="en-US" altLang="en-US" sz="2400" dirty="0">
                <a:latin typeface="Calibri" panose="020F0502020204030204" pitchFamily="34" charset="0"/>
                <a:cs typeface="Arial" panose="020B0604020202020204" pitchFamily="34" charset="0"/>
              </a:rPr>
              <a:t>(</a:t>
            </a:r>
            <a:r>
              <a:rPr lang="en-US" altLang="en-US" sz="2400" dirty="0" smtClean="0">
                <a:latin typeface="Calibri" panose="020F0502020204030204" pitchFamily="34" charset="0"/>
                <a:cs typeface="Arial" panose="020B0604020202020204" pitchFamily="34" charset="0"/>
              </a:rPr>
              <a:t>re-credential</a:t>
            </a:r>
            <a:r>
              <a:rPr lang="en-US" altLang="en-US" sz="2400" dirty="0">
                <a:latin typeface="Calibri" panose="020F0502020204030204" pitchFamily="34" charset="0"/>
                <a:cs typeface="Arial" panose="020B0604020202020204" pitchFamily="34" charset="0"/>
              </a:rPr>
              <a:t>) of their </a:t>
            </a:r>
            <a:r>
              <a:rPr lang="en-US" altLang="en-US" sz="2400" dirty="0" smtClean="0">
                <a:latin typeface="Calibri" panose="020F0502020204030204" pitchFamily="34" charset="0"/>
                <a:cs typeface="Arial" panose="020B0604020202020204" pitchFamily="34" charset="0"/>
              </a:rPr>
              <a:t>enrollment</a:t>
            </a:r>
          </a:p>
          <a:p>
            <a:pPr marL="685800" lvl="2" indent="-228600" algn="l">
              <a:buFont typeface="Arial" panose="020B0604020202020204" pitchFamily="34" charset="0"/>
              <a:buChar char="•"/>
              <a:defRPr/>
            </a:pPr>
            <a:r>
              <a:rPr lang="en-US" altLang="en-US" sz="2400" dirty="0" smtClean="0">
                <a:latin typeface="Calibri" panose="020F0502020204030204" pitchFamily="34" charset="0"/>
                <a:cs typeface="Arial" panose="020B0604020202020204" pitchFamily="34" charset="0"/>
              </a:rPr>
              <a:t>10,000 </a:t>
            </a:r>
            <a:r>
              <a:rPr lang="en-US" altLang="en-US" sz="2400" dirty="0">
                <a:latin typeface="Calibri" panose="020F0502020204030204" pitchFamily="34" charset="0"/>
                <a:cs typeface="Arial" panose="020B0604020202020204" pitchFamily="34" charset="0"/>
              </a:rPr>
              <a:t>+ newly enrolled </a:t>
            </a:r>
            <a:r>
              <a:rPr lang="en-US" altLang="en-US" sz="2400" dirty="0" smtClean="0">
                <a:latin typeface="Calibri" panose="020F0502020204030204" pitchFamily="34" charset="0"/>
                <a:cs typeface="Arial" panose="020B0604020202020204" pitchFamily="34" charset="0"/>
              </a:rPr>
              <a:t>providers </a:t>
            </a:r>
            <a:r>
              <a:rPr lang="en-US" altLang="en-US" sz="2400" dirty="0">
                <a:latin typeface="Calibri" panose="020F0502020204030204" pitchFamily="34" charset="0"/>
                <a:cs typeface="Arial" panose="020B0604020202020204" pitchFamily="34" charset="0"/>
              </a:rPr>
              <a:t>in PRISM since July </a:t>
            </a:r>
            <a:r>
              <a:rPr lang="en-US" altLang="en-US" sz="2400" dirty="0" smtClean="0">
                <a:latin typeface="Calibri" panose="020F0502020204030204" pitchFamily="34" charset="0"/>
                <a:cs typeface="Arial" panose="020B0604020202020204" pitchFamily="34" charset="0"/>
              </a:rPr>
              <a:t>2016</a:t>
            </a:r>
          </a:p>
          <a:p>
            <a:pPr marL="685800" lvl="2" indent="-228600" algn="l">
              <a:buFont typeface="Arial" panose="020B0604020202020204" pitchFamily="34" charset="0"/>
              <a:buChar char="•"/>
              <a:defRPr/>
            </a:pPr>
            <a:r>
              <a:rPr lang="en-US" altLang="en-US" sz="2400" dirty="0" smtClean="0">
                <a:latin typeface="Calibri" panose="020F0502020204030204" pitchFamily="34" charset="0"/>
                <a:cs typeface="Arial" panose="020B0604020202020204" pitchFamily="34" charset="0"/>
              </a:rPr>
              <a:t>Applying for Medicaid Promoting Interoperability (Meaningful Use) incentive payments</a:t>
            </a:r>
            <a:endParaRPr lang="en-US" altLang="en-US" sz="2400" dirty="0">
              <a:latin typeface="Calibri" panose="020F0502020204030204" pitchFamily="34" charset="0"/>
              <a:cs typeface="Arial" panose="020B0604020202020204" pitchFamily="34" charset="0"/>
            </a:endParaRPr>
          </a:p>
          <a:p>
            <a:pPr lvl="1" algn="l">
              <a:defRPr/>
            </a:pPr>
            <a:r>
              <a:rPr lang="en-US" altLang="en-US" sz="2800" dirty="0">
                <a:latin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501375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3443" y="79317"/>
            <a:ext cx="10515600" cy="9490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200" b="1" dirty="0"/>
              <a:t>PRISM Provider Enrollment </a:t>
            </a:r>
            <a:r>
              <a:rPr lang="en-US" altLang="en-US" sz="3200" b="1" dirty="0" smtClean="0"/>
              <a:t>Changes</a:t>
            </a:r>
          </a:p>
          <a:p>
            <a:pPr algn="l"/>
            <a:r>
              <a:rPr lang="en-US" altLang="en-US" sz="3200" b="1" dirty="0" smtClean="0"/>
              <a:t>in </a:t>
            </a:r>
            <a:r>
              <a:rPr lang="en-US" altLang="en-US" sz="3200" b="1" dirty="0" smtClean="0"/>
              <a:t>Summer </a:t>
            </a:r>
            <a:r>
              <a:rPr lang="en-US" altLang="en-US" sz="3200" b="1" dirty="0"/>
              <a:t>2020</a:t>
            </a:r>
          </a:p>
        </p:txBody>
      </p:sp>
      <p:sp>
        <p:nvSpPr>
          <p:cNvPr id="9" name="Content Placeholder 5"/>
          <p:cNvSpPr txBox="1">
            <a:spLocks/>
          </p:cNvSpPr>
          <p:nvPr/>
        </p:nvSpPr>
        <p:spPr>
          <a:xfrm>
            <a:off x="756457" y="1812175"/>
            <a:ext cx="10432585" cy="44438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defRPr/>
            </a:pPr>
            <a:r>
              <a:rPr lang="en-US" altLang="en-US" sz="2800" dirty="0">
                <a:latin typeface="Calibri" panose="020F0502020204030204" pitchFamily="34" charset="0"/>
                <a:cs typeface="Arial" panose="020B0604020202020204" pitchFamily="34" charset="0"/>
              </a:rPr>
              <a:t>Provider Enrollment changes coming in </a:t>
            </a:r>
            <a:r>
              <a:rPr lang="en-US" altLang="en-US" sz="2800" dirty="0" smtClean="0">
                <a:latin typeface="Calibri" panose="020F0502020204030204" pitchFamily="34" charset="0"/>
                <a:cs typeface="Arial" panose="020B0604020202020204" pitchFamily="34" charset="0"/>
              </a:rPr>
              <a:t>Summer </a:t>
            </a:r>
            <a:r>
              <a:rPr lang="en-US" altLang="en-US" sz="2800" dirty="0" smtClean="0">
                <a:latin typeface="Calibri" panose="020F0502020204030204" pitchFamily="34" charset="0"/>
                <a:cs typeface="Arial" panose="020B0604020202020204" pitchFamily="34" charset="0"/>
              </a:rPr>
              <a:t>2020 include</a:t>
            </a:r>
            <a:r>
              <a:rPr lang="en-US" altLang="en-US" sz="2800" dirty="0">
                <a:latin typeface="Calibri" panose="020F0502020204030204" pitchFamily="34" charset="0"/>
                <a:cs typeface="Arial" panose="020B0604020202020204" pitchFamily="34" charset="0"/>
              </a:rPr>
              <a:t>:</a:t>
            </a:r>
            <a:endParaRPr lang="en-US" altLang="en-US" sz="2800" b="1" dirty="0">
              <a:latin typeface="Calibri" panose="020F0502020204030204" pitchFamily="34" charset="0"/>
              <a:cs typeface="Arial" panose="020B0604020202020204" pitchFamily="34" charset="0"/>
            </a:endParaRPr>
          </a:p>
          <a:p>
            <a:pPr marL="800100" lvl="5" indent="-342900" algn="l">
              <a:buFont typeface="Arial" panose="020B0604020202020204" pitchFamily="34" charset="0"/>
              <a:buChar char="•"/>
            </a:pPr>
            <a:r>
              <a:rPr lang="en-US" sz="2200" dirty="0" smtClean="0"/>
              <a:t>I</a:t>
            </a:r>
            <a:r>
              <a:rPr lang="en-US" sz="2400" dirty="0" smtClean="0"/>
              <a:t>nitial </a:t>
            </a:r>
            <a:r>
              <a:rPr lang="en-US" sz="2400" dirty="0"/>
              <a:t>log-in process</a:t>
            </a:r>
          </a:p>
          <a:p>
            <a:pPr marL="800100" lvl="5" indent="-342900" algn="l">
              <a:buFont typeface="Arial" panose="020B0604020202020204" pitchFamily="34" charset="0"/>
              <a:buChar char="•"/>
            </a:pPr>
            <a:r>
              <a:rPr lang="en-US" sz="2400" dirty="0" smtClean="0"/>
              <a:t>Re-enrollment process</a:t>
            </a:r>
          </a:p>
          <a:p>
            <a:pPr marL="800100" lvl="5" indent="-342900" algn="l">
              <a:buFont typeface="Arial" panose="020B0604020202020204" pitchFamily="34" charset="0"/>
              <a:buChar char="•"/>
            </a:pPr>
            <a:r>
              <a:rPr lang="en-US" sz="2400" dirty="0" smtClean="0"/>
              <a:t>Updated enrollment </a:t>
            </a:r>
            <a:r>
              <a:rPr lang="en-US" sz="2400" dirty="0"/>
              <a:t>types </a:t>
            </a:r>
            <a:r>
              <a:rPr lang="en-US" sz="2400" dirty="0" smtClean="0"/>
              <a:t>and enrollments steps</a:t>
            </a:r>
            <a:endParaRPr lang="en-US" sz="2400" strike="sngStrike" dirty="0" smtClean="0">
              <a:solidFill>
                <a:srgbClr val="FF0000"/>
              </a:solidFill>
            </a:endParaRPr>
          </a:p>
          <a:p>
            <a:pPr marL="800100" lvl="5" indent="-342900" algn="l">
              <a:buFont typeface="Arial" panose="020B0604020202020204" pitchFamily="34" charset="0"/>
              <a:buChar char="•"/>
            </a:pPr>
            <a:r>
              <a:rPr lang="en-US" sz="2400" dirty="0" smtClean="0"/>
              <a:t>Auto </a:t>
            </a:r>
            <a:r>
              <a:rPr lang="en-US" sz="2400" dirty="0"/>
              <a:t>generated notices to providers when it’s time to complete the </a:t>
            </a:r>
            <a:r>
              <a:rPr lang="en-US" sz="2400" dirty="0" smtClean="0"/>
              <a:t>revalidation </a:t>
            </a:r>
            <a:r>
              <a:rPr lang="en-US" sz="2400" dirty="0"/>
              <a:t>(</a:t>
            </a:r>
            <a:r>
              <a:rPr lang="en-US" sz="2400" dirty="0" smtClean="0"/>
              <a:t>re-credential</a:t>
            </a:r>
            <a:r>
              <a:rPr lang="en-US" sz="2400" dirty="0"/>
              <a:t>) process and when provider licenses are expiring</a:t>
            </a:r>
          </a:p>
          <a:p>
            <a:pPr marL="228600" indent="-228600" algn="l">
              <a:buFont typeface="Arial" panose="020B0604020202020204" pitchFamily="34" charset="0"/>
              <a:buChar char="•"/>
              <a:defRPr/>
            </a:pPr>
            <a:r>
              <a:rPr lang="en-US" altLang="en-US" sz="2800" dirty="0">
                <a:latin typeface="Calibri" panose="020F0502020204030204" pitchFamily="34" charset="0"/>
                <a:cs typeface="Arial" panose="020B0604020202020204" pitchFamily="34" charset="0"/>
              </a:rPr>
              <a:t>PRISM website has a list of frequently asked questions (FAQs) related to the changes coming in </a:t>
            </a:r>
            <a:r>
              <a:rPr lang="en-US" altLang="en-US" sz="2800" dirty="0" smtClean="0">
                <a:latin typeface="Calibri" panose="020F0502020204030204" pitchFamily="34" charset="0"/>
                <a:cs typeface="Arial" panose="020B0604020202020204" pitchFamily="34" charset="0"/>
              </a:rPr>
              <a:t>Summer </a:t>
            </a:r>
            <a:r>
              <a:rPr lang="en-US" altLang="en-US" sz="2800" dirty="0">
                <a:latin typeface="Calibri" panose="020F0502020204030204" pitchFamily="34" charset="0"/>
                <a:cs typeface="Arial" panose="020B0604020202020204" pitchFamily="34" charset="0"/>
              </a:rPr>
              <a:t>2020</a:t>
            </a:r>
          </a:p>
          <a:p>
            <a:pPr algn="l">
              <a:defRPr/>
            </a:pPr>
            <a:r>
              <a:rPr lang="en-US" altLang="en-US" b="1" dirty="0">
                <a:latin typeface="Calibri" panose="020F0502020204030204" pitchFamily="34" charset="0"/>
                <a:cs typeface="Arial" panose="020B0604020202020204" pitchFamily="34" charset="0"/>
              </a:rPr>
              <a:t>	</a:t>
            </a:r>
            <a:r>
              <a:rPr lang="en-US" altLang="en-US" dirty="0">
                <a:latin typeface="Calibri" panose="020F0502020204030204" pitchFamily="34" charset="0"/>
                <a:cs typeface="Arial" panose="020B0604020202020204" pitchFamily="34" charset="0"/>
                <a:hlinkClick r:id="rId2"/>
              </a:rPr>
              <a:t>https://medicaid.utah.gov/prism-faq</a:t>
            </a:r>
            <a:endParaRPr lang="en-US" altLang="en-US" sz="2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1958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3443" y="54378"/>
            <a:ext cx="10515600" cy="9490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b="1" dirty="0"/>
              <a:t>PRISM Project Timeline </a:t>
            </a:r>
          </a:p>
        </p:txBody>
      </p:sp>
      <p:sp>
        <p:nvSpPr>
          <p:cNvPr id="9" name="Content Placeholder 5"/>
          <p:cNvSpPr txBox="1">
            <a:spLocks/>
          </p:cNvSpPr>
          <p:nvPr/>
        </p:nvSpPr>
        <p:spPr>
          <a:xfrm>
            <a:off x="748146" y="1825624"/>
            <a:ext cx="10440898" cy="4512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defRPr/>
            </a:pPr>
            <a:r>
              <a:rPr lang="en-US" altLang="en-US" sz="2800" dirty="0">
                <a:latin typeface="Calibri" panose="020F0502020204030204" pitchFamily="34" charset="0"/>
                <a:cs typeface="Arial" panose="020B0604020202020204" pitchFamily="34" charset="0"/>
              </a:rPr>
              <a:t>The </a:t>
            </a:r>
            <a:r>
              <a:rPr lang="en-US" altLang="en-US" sz="2800" dirty="0" smtClean="0">
                <a:latin typeface="Calibri" panose="020F0502020204030204" pitchFamily="34" charset="0"/>
                <a:cs typeface="Arial" panose="020B0604020202020204" pitchFamily="34" charset="0"/>
              </a:rPr>
              <a:t>core </a:t>
            </a:r>
            <a:r>
              <a:rPr lang="en-US" altLang="en-US" sz="2800" dirty="0">
                <a:latin typeface="Calibri" panose="020F0502020204030204" pitchFamily="34" charset="0"/>
                <a:cs typeface="Arial" panose="020B0604020202020204" pitchFamily="34" charset="0"/>
              </a:rPr>
              <a:t>components of PRISM are scheduled to be implemented in early </a:t>
            </a:r>
            <a:r>
              <a:rPr lang="en-US" altLang="en-US" sz="2800" dirty="0" smtClean="0">
                <a:latin typeface="Calibri" panose="020F0502020204030204" pitchFamily="34" charset="0"/>
                <a:cs typeface="Arial" panose="020B0604020202020204" pitchFamily="34" charset="0"/>
              </a:rPr>
              <a:t>2022, including:</a:t>
            </a:r>
          </a:p>
          <a:p>
            <a:pPr marL="800100" lvl="4" indent="-342900" algn="l">
              <a:buFont typeface="Arial" panose="020B0604020202020204" pitchFamily="34" charset="0"/>
              <a:buChar char="•"/>
              <a:defRPr/>
            </a:pPr>
            <a:r>
              <a:rPr lang="en-US" altLang="en-US" sz="2400" dirty="0" smtClean="0">
                <a:latin typeface="Calibri" panose="020F0502020204030204" pitchFamily="34" charset="0"/>
                <a:cs typeface="Arial" panose="020B0604020202020204" pitchFamily="34" charset="0"/>
              </a:rPr>
              <a:t>Managed Care Processes</a:t>
            </a:r>
          </a:p>
          <a:p>
            <a:pPr marL="800100" lvl="4" indent="-342900" algn="l">
              <a:buFont typeface="Arial" panose="020B0604020202020204" pitchFamily="34" charset="0"/>
              <a:buChar char="•"/>
              <a:defRPr/>
            </a:pPr>
            <a:r>
              <a:rPr lang="en-US" altLang="en-US" sz="2400" dirty="0" smtClean="0">
                <a:latin typeface="Calibri" panose="020F0502020204030204" pitchFamily="34" charset="0"/>
                <a:cs typeface="Arial" panose="020B0604020202020204" pitchFamily="34" charset="0"/>
              </a:rPr>
              <a:t>Claims </a:t>
            </a:r>
            <a:r>
              <a:rPr lang="en-US" altLang="en-US" sz="2400" dirty="0">
                <a:latin typeface="Calibri" panose="020F0502020204030204" pitchFamily="34" charset="0"/>
                <a:cs typeface="Arial" panose="020B0604020202020204" pitchFamily="34" charset="0"/>
              </a:rPr>
              <a:t>Adjudication</a:t>
            </a:r>
          </a:p>
          <a:p>
            <a:pPr marL="800100" lvl="4" indent="-342900" algn="l">
              <a:buFont typeface="Arial" panose="020B0604020202020204" pitchFamily="34" charset="0"/>
              <a:buChar char="•"/>
              <a:defRPr/>
            </a:pPr>
            <a:r>
              <a:rPr lang="en-US" altLang="en-US" sz="2400" dirty="0">
                <a:latin typeface="Calibri" panose="020F0502020204030204" pitchFamily="34" charset="0"/>
                <a:cs typeface="Arial" panose="020B0604020202020204" pitchFamily="34" charset="0"/>
              </a:rPr>
              <a:t>Claims Payments</a:t>
            </a:r>
          </a:p>
          <a:p>
            <a:pPr marL="228600" indent="-228600" algn="l">
              <a:buFont typeface="Arial" panose="020B0604020202020204" pitchFamily="34" charset="0"/>
              <a:buChar char="•"/>
              <a:defRPr/>
            </a:pPr>
            <a:r>
              <a:rPr lang="en-US" altLang="en-US" sz="2800" dirty="0" smtClean="0">
                <a:latin typeface="Calibri" panose="020F0502020204030204" pitchFamily="34" charset="0"/>
                <a:cs typeface="Arial" panose="020B0604020202020204" pitchFamily="34" charset="0"/>
              </a:rPr>
              <a:t>The </a:t>
            </a:r>
            <a:r>
              <a:rPr lang="en-US" altLang="en-US" sz="2800" dirty="0">
                <a:latin typeface="Calibri" panose="020F0502020204030204" pitchFamily="34" charset="0"/>
                <a:cs typeface="Arial" panose="020B0604020202020204" pitchFamily="34" charset="0"/>
              </a:rPr>
              <a:t>last major component of PRISM </a:t>
            </a:r>
            <a:r>
              <a:rPr lang="en-US" altLang="en-US" sz="2800" dirty="0" smtClean="0">
                <a:latin typeface="Calibri" panose="020F0502020204030204" pitchFamily="34" charset="0"/>
                <a:cs typeface="Arial" panose="020B0604020202020204" pitchFamily="34" charset="0"/>
              </a:rPr>
              <a:t>is scheduled to </a:t>
            </a:r>
            <a:r>
              <a:rPr lang="en-US" altLang="en-US" sz="2800" dirty="0">
                <a:latin typeface="Calibri" panose="020F0502020204030204" pitchFamily="34" charset="0"/>
                <a:cs typeface="Arial" panose="020B0604020202020204" pitchFamily="34" charset="0"/>
              </a:rPr>
              <a:t>be </a:t>
            </a:r>
            <a:r>
              <a:rPr lang="en-US" altLang="en-US" sz="2800" dirty="0" smtClean="0">
                <a:latin typeface="Calibri" panose="020F0502020204030204" pitchFamily="34" charset="0"/>
                <a:cs typeface="Arial" panose="020B0604020202020204" pitchFamily="34" charset="0"/>
              </a:rPr>
              <a:t>implemented at </a:t>
            </a:r>
            <a:r>
              <a:rPr lang="en-US" altLang="en-US" sz="2800" dirty="0">
                <a:latin typeface="Calibri" panose="020F0502020204030204" pitchFamily="34" charset="0"/>
                <a:cs typeface="Arial" panose="020B0604020202020204" pitchFamily="34" charset="0"/>
              </a:rPr>
              <a:t>the end of </a:t>
            </a:r>
            <a:r>
              <a:rPr lang="en-US" altLang="en-US" sz="2800" dirty="0" smtClean="0">
                <a:latin typeface="Calibri" panose="020F0502020204030204" pitchFamily="34" charset="0"/>
                <a:cs typeface="Arial" panose="020B0604020202020204" pitchFamily="34" charset="0"/>
              </a:rPr>
              <a:t>2022, </a:t>
            </a:r>
            <a:r>
              <a:rPr lang="en-US" altLang="en-US" sz="2800" dirty="0">
                <a:latin typeface="Calibri" panose="020F0502020204030204" pitchFamily="34" charset="0"/>
                <a:cs typeface="Arial" panose="020B0604020202020204" pitchFamily="34" charset="0"/>
              </a:rPr>
              <a:t>which will include:</a:t>
            </a:r>
            <a:endParaRPr lang="en-US" altLang="en-US" sz="2800" b="1" dirty="0">
              <a:latin typeface="Calibri" panose="020F0502020204030204" pitchFamily="34" charset="0"/>
              <a:cs typeface="Arial" panose="020B0604020202020204" pitchFamily="34" charset="0"/>
            </a:endParaRPr>
          </a:p>
          <a:p>
            <a:pPr marL="800100" lvl="4" indent="-342900" algn="l">
              <a:buFont typeface="Arial" panose="020B0604020202020204" pitchFamily="34" charset="0"/>
              <a:buChar char="•"/>
              <a:defRPr/>
            </a:pPr>
            <a:r>
              <a:rPr lang="en-US" altLang="en-US" sz="2400" dirty="0">
                <a:latin typeface="Calibri" panose="020F0502020204030204" pitchFamily="34" charset="0"/>
                <a:cs typeface="Arial" panose="020B0604020202020204" pitchFamily="34" charset="0"/>
              </a:rPr>
              <a:t>Member Web Portal</a:t>
            </a:r>
          </a:p>
          <a:p>
            <a:pPr marL="800100" lvl="4" indent="-342900" algn="l">
              <a:buFont typeface="Arial" panose="020B0604020202020204" pitchFamily="34" charset="0"/>
              <a:buChar char="•"/>
              <a:defRPr/>
            </a:pPr>
            <a:r>
              <a:rPr lang="en-US" altLang="en-US" sz="2400" dirty="0">
                <a:latin typeface="Calibri" panose="020F0502020204030204" pitchFamily="34" charset="0"/>
                <a:cs typeface="Arial" panose="020B0604020202020204" pitchFamily="34" charset="0"/>
              </a:rPr>
              <a:t>Audit Studio (Fraud and Abuse System</a:t>
            </a:r>
            <a:r>
              <a:rPr lang="en-US" altLang="en-US" sz="2400" dirty="0" smtClean="0">
                <a:latin typeface="Calibri" panose="020F0502020204030204" pitchFamily="34" charset="0"/>
                <a:cs typeface="Arial" panose="020B0604020202020204" pitchFamily="34" charset="0"/>
              </a:rPr>
              <a:t>)</a:t>
            </a:r>
            <a:endParaRPr lang="en-US" altLang="en-US" sz="24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70092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3443" y="54378"/>
            <a:ext cx="10515600" cy="9490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b="1" dirty="0">
                <a:ea typeface="MS Gothic" panose="020B0609070205080204" pitchFamily="49" charset="-128"/>
                <a:cs typeface="Arial" panose="020B0604020202020204" pitchFamily="34" charset="0"/>
              </a:rPr>
              <a:t>Communication and Training</a:t>
            </a:r>
          </a:p>
        </p:txBody>
      </p:sp>
      <p:sp>
        <p:nvSpPr>
          <p:cNvPr id="9" name="Content Placeholder 5"/>
          <p:cNvSpPr txBox="1">
            <a:spLocks/>
          </p:cNvSpPr>
          <p:nvPr/>
        </p:nvSpPr>
        <p:spPr>
          <a:xfrm>
            <a:off x="739833" y="1825624"/>
            <a:ext cx="10063866" cy="4512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pPr>
            <a:r>
              <a:rPr lang="en-US" altLang="en-US" sz="2800" dirty="0">
                <a:latin typeface="Calibri" panose="020F0502020204030204" pitchFamily="34" charset="0"/>
                <a:ea typeface="Times New Roman" panose="02020603050405020304" pitchFamily="18" charset="0"/>
                <a:cs typeface="Arial" panose="020B0604020202020204" pitchFamily="34" charset="0"/>
              </a:rPr>
              <a:t>To learn more about the changes coming to PRISM’s Provider Enrollment</a:t>
            </a:r>
          </a:p>
          <a:p>
            <a:pPr marL="800100" lvl="3" indent="-342900" algn="l">
              <a:spcBef>
                <a:spcPts val="1000"/>
              </a:spcBef>
              <a:buFont typeface="Arial" panose="020B0604020202020204" pitchFamily="34" charset="0"/>
              <a:buChar char="•"/>
            </a:pP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Read </a:t>
            </a:r>
            <a:r>
              <a:rPr lang="en-US" altLang="en-US" sz="2200" dirty="0">
                <a:latin typeface="Calibri" panose="020F0502020204030204" pitchFamily="34" charset="0"/>
                <a:ea typeface="Times New Roman" panose="02020603050405020304" pitchFamily="18" charset="0"/>
                <a:cs typeface="Arial" panose="020B0604020202020204" pitchFamily="34" charset="0"/>
              </a:rPr>
              <a:t>the quarterly Medicaid Information Bulletin (MIB) articles regarding </a:t>
            </a: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PRISM</a:t>
            </a:r>
          </a:p>
          <a:p>
            <a:pPr marL="800100" lvl="3" indent="-342900" algn="l">
              <a:spcBef>
                <a:spcPts val="1000"/>
              </a:spcBef>
              <a:buFont typeface="Arial" panose="020B0604020202020204" pitchFamily="34" charset="0"/>
              <a:buChar char="•"/>
            </a:pP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Check </a:t>
            </a:r>
            <a:r>
              <a:rPr lang="en-US" altLang="en-US" sz="2200" dirty="0">
                <a:latin typeface="Calibri" panose="020F0502020204030204" pitchFamily="34" charset="0"/>
                <a:ea typeface="Times New Roman" panose="02020603050405020304" pitchFamily="18" charset="0"/>
                <a:cs typeface="Arial" panose="020B0604020202020204" pitchFamily="34" charset="0"/>
              </a:rPr>
              <a:t>the PRISM website for updates regarding the upcoming </a:t>
            </a: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changes: </a:t>
            </a:r>
            <a:r>
              <a:rPr lang="en-US" altLang="en-US" sz="2200" dirty="0" smtClean="0">
                <a:latin typeface="Calibri" panose="020F0502020204030204" pitchFamily="34" charset="0"/>
                <a:ea typeface="Times New Roman" panose="02020603050405020304" pitchFamily="18" charset="0"/>
                <a:cs typeface="Arial" panose="020B0604020202020204" pitchFamily="34" charset="0"/>
                <a:hlinkClick r:id="rId2"/>
              </a:rPr>
              <a:t>https</a:t>
            </a:r>
            <a:r>
              <a:rPr lang="en-US" altLang="en-US" sz="2200" dirty="0">
                <a:latin typeface="Calibri" panose="020F0502020204030204" pitchFamily="34" charset="0"/>
                <a:ea typeface="Times New Roman" panose="02020603050405020304" pitchFamily="18" charset="0"/>
                <a:cs typeface="Arial" panose="020B0604020202020204" pitchFamily="34" charset="0"/>
                <a:hlinkClick r:id="rId2"/>
              </a:rPr>
              <a:t>://medicaid.utah.gov/prism</a:t>
            </a:r>
            <a:endParaRPr lang="en-US" altLang="en-US" sz="2200" dirty="0">
              <a:latin typeface="Calibri" panose="020F0502020204030204" pitchFamily="34" charset="0"/>
              <a:ea typeface="Times New Roman" panose="02020603050405020304" pitchFamily="18" charset="0"/>
              <a:cs typeface="Arial" panose="020B0604020202020204" pitchFamily="34" charset="0"/>
            </a:endParaRPr>
          </a:p>
          <a:p>
            <a:pPr marL="228600" indent="-228600" algn="l">
              <a:buFont typeface="Arial" panose="020B0604020202020204" pitchFamily="34" charset="0"/>
              <a:buChar char="•"/>
            </a:pP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In </a:t>
            </a: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Summer </a:t>
            </a: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2020, </a:t>
            </a:r>
            <a:r>
              <a:rPr lang="en-US" altLang="en-US" sz="2800" dirty="0">
                <a:latin typeface="Calibri" panose="020F0502020204030204" pitchFamily="34" charset="0"/>
                <a:ea typeface="Times New Roman" panose="02020603050405020304" pitchFamily="18" charset="0"/>
                <a:cs typeface="Arial" panose="020B0604020202020204" pitchFamily="34" charset="0"/>
              </a:rPr>
              <a:t>eLearning Modules will be available for </a:t>
            </a: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Providers</a:t>
            </a:r>
          </a:p>
          <a:p>
            <a:pPr marL="800100" lvl="3" indent="-342900" algn="l">
              <a:spcBef>
                <a:spcPts val="1000"/>
              </a:spcBef>
              <a:buFont typeface="Arial" panose="020B0604020202020204" pitchFamily="34" charset="0"/>
              <a:buChar char="•"/>
            </a:pP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Modules </a:t>
            </a:r>
            <a:r>
              <a:rPr lang="en-US" altLang="en-US" sz="2200" dirty="0">
                <a:latin typeface="Calibri" panose="020F0502020204030204" pitchFamily="34" charset="0"/>
                <a:ea typeface="Times New Roman" panose="02020603050405020304" pitchFamily="18" charset="0"/>
                <a:cs typeface="Arial" panose="020B0604020202020204" pitchFamily="34" charset="0"/>
              </a:rPr>
              <a:t>will give step by step </a:t>
            </a: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instructions</a:t>
            </a:r>
          </a:p>
          <a:p>
            <a:pPr marL="800100" lvl="3" indent="-342900" algn="l">
              <a:spcBef>
                <a:spcPts val="1000"/>
              </a:spcBef>
              <a:buFont typeface="Arial" panose="020B0604020202020204" pitchFamily="34" charset="0"/>
              <a:buChar char="•"/>
            </a:pP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eLearning </a:t>
            </a:r>
            <a:r>
              <a:rPr lang="en-US" altLang="en-US" sz="2200" dirty="0">
                <a:latin typeface="Calibri" panose="020F0502020204030204" pitchFamily="34" charset="0"/>
                <a:ea typeface="Times New Roman" panose="02020603050405020304" pitchFamily="18" charset="0"/>
                <a:cs typeface="Arial" panose="020B0604020202020204" pitchFamily="34" charset="0"/>
              </a:rPr>
              <a:t>modules will be located on the </a:t>
            </a: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Medicaid website: </a:t>
            </a:r>
            <a:r>
              <a:rPr lang="en-US" altLang="en-US" sz="2200" dirty="0" smtClean="0">
                <a:latin typeface="Calibri" panose="020F0502020204030204" pitchFamily="34" charset="0"/>
                <a:ea typeface="Times New Roman" panose="02020603050405020304" pitchFamily="18" charset="0"/>
                <a:cs typeface="Arial" panose="020B0604020202020204" pitchFamily="34" charset="0"/>
                <a:hlinkClick r:id="rId3"/>
              </a:rPr>
              <a:t>https</a:t>
            </a:r>
            <a:r>
              <a:rPr lang="en-US" altLang="en-US" sz="2200" dirty="0">
                <a:latin typeface="Calibri" panose="020F0502020204030204" pitchFamily="34" charset="0"/>
                <a:ea typeface="Times New Roman" panose="02020603050405020304" pitchFamily="18" charset="0"/>
                <a:cs typeface="Arial" panose="020B0604020202020204" pitchFamily="34" charset="0"/>
                <a:hlinkClick r:id="rId3"/>
              </a:rPr>
              <a:t>://medicaid.utah.gov/prism-provider-training</a:t>
            </a:r>
            <a:endParaRPr lang="en-US" altLang="en-US" sz="2200" dirty="0">
              <a:latin typeface="Calibri" panose="020F0502020204030204" pitchFamily="34" charset="0"/>
              <a:ea typeface="Times New Roman" panose="02020603050405020304" pitchFamily="18" charset="0"/>
              <a:cs typeface="Arial" panose="020B0604020202020204" pitchFamily="34" charset="0"/>
            </a:endParaRPr>
          </a:p>
          <a:p>
            <a:pPr marL="800100" lvl="3" indent="-342900" algn="l">
              <a:spcBef>
                <a:spcPts val="1000"/>
              </a:spcBef>
              <a:buFont typeface="Arial" panose="020B0604020202020204" pitchFamily="34" charset="0"/>
              <a:buChar char="•"/>
            </a:pPr>
            <a:r>
              <a:rPr lang="en-US" altLang="en-US" sz="2200" dirty="0">
                <a:latin typeface="Calibri" panose="020F0502020204030204" pitchFamily="34" charset="0"/>
                <a:ea typeface="Times New Roman" panose="02020603050405020304" pitchFamily="18" charset="0"/>
                <a:cs typeface="Arial" panose="020B0604020202020204" pitchFamily="34" charset="0"/>
              </a:rPr>
              <a:t>Frequently asked questions will be available </a:t>
            </a:r>
            <a:r>
              <a:rPr lang="en-US" altLang="en-US" sz="2200" dirty="0" smtClean="0">
                <a:latin typeface="Calibri" panose="020F0502020204030204" pitchFamily="34" charset="0"/>
                <a:ea typeface="Times New Roman" panose="02020603050405020304" pitchFamily="18" charset="0"/>
                <a:cs typeface="Arial" panose="020B0604020202020204" pitchFamily="34" charset="0"/>
              </a:rPr>
              <a:t>at: </a:t>
            </a:r>
            <a:r>
              <a:rPr lang="en-US" altLang="en-US" sz="2200" dirty="0" smtClean="0">
                <a:latin typeface="Calibri" panose="020F0502020204030204" pitchFamily="34" charset="0"/>
                <a:ea typeface="Times New Roman" panose="02020603050405020304" pitchFamily="18" charset="0"/>
                <a:cs typeface="Arial" panose="020B0604020202020204" pitchFamily="34" charset="0"/>
                <a:hlinkClick r:id="rId4"/>
              </a:rPr>
              <a:t>https</a:t>
            </a:r>
            <a:r>
              <a:rPr lang="en-US" altLang="en-US" sz="2200" dirty="0">
                <a:latin typeface="Calibri" panose="020F0502020204030204" pitchFamily="34" charset="0"/>
                <a:ea typeface="Times New Roman" panose="02020603050405020304" pitchFamily="18" charset="0"/>
                <a:cs typeface="Arial" panose="020B0604020202020204" pitchFamily="34" charset="0"/>
                <a:hlinkClick r:id="rId4"/>
              </a:rPr>
              <a:t>://medicaid.utah.gov/prism-faq</a:t>
            </a:r>
            <a:endParaRPr lang="en-US" altLang="en-US" sz="2200" dirty="0">
              <a:latin typeface="Calibri" panose="020F0502020204030204" pitchFamily="34" charset="0"/>
              <a:ea typeface="Times New Roman" panose="02020603050405020304" pitchFamily="18" charset="0"/>
              <a:cs typeface="Arial" panose="020B0604020202020204" pitchFamily="34" charset="0"/>
            </a:endParaRPr>
          </a:p>
          <a:p>
            <a:pPr marL="1257300" lvl="2" indent="-342900" algn="l">
              <a:spcBef>
                <a:spcPct val="0"/>
              </a:spcBef>
              <a:buFont typeface="Courier New" panose="02070309020205020404" pitchFamily="49" charset="0"/>
              <a:buChar char="o"/>
            </a:pPr>
            <a:endParaRPr lang="en-US" altLang="en-US" sz="2400" dirty="0" smtClean="0">
              <a:latin typeface="Calibri" panose="020F0502020204030204" pitchFamily="34" charset="0"/>
              <a:ea typeface="Times New Roman" panose="02020603050405020304" pitchFamily="18" charset="0"/>
              <a:cs typeface="Arial" panose="020B0604020202020204" pitchFamily="34" charset="0"/>
            </a:endParaRPr>
          </a:p>
          <a:p>
            <a:pPr marL="1257300" lvl="2" indent="-342900" algn="l">
              <a:spcBef>
                <a:spcPct val="0"/>
              </a:spcBef>
              <a:buFont typeface="Courier New" panose="02070309020205020404" pitchFamily="49" charset="0"/>
              <a:buChar char="o"/>
            </a:pPr>
            <a:endParaRPr lang="en-US" altLang="en-US"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983966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3443" y="54378"/>
            <a:ext cx="10515600" cy="9490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b="1" dirty="0"/>
              <a:t>Providers Currently Using PRISM</a:t>
            </a:r>
          </a:p>
        </p:txBody>
      </p:sp>
      <p:sp>
        <p:nvSpPr>
          <p:cNvPr id="9" name="Content Placeholder 5"/>
          <p:cNvSpPr txBox="1">
            <a:spLocks/>
          </p:cNvSpPr>
          <p:nvPr/>
        </p:nvSpPr>
        <p:spPr>
          <a:xfrm>
            <a:off x="748145" y="1825624"/>
            <a:ext cx="10374968" cy="47317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lnSpc>
                <a:spcPct val="80000"/>
              </a:lnSpc>
              <a:buFont typeface="Arial" panose="020B0604020202020204" pitchFamily="34" charset="0"/>
              <a:buChar char="•"/>
              <a:defRPr/>
            </a:pPr>
            <a:r>
              <a:rPr lang="en-US" altLang="en-US" sz="2800" dirty="0">
                <a:latin typeface="Calibri" panose="020F0502020204030204" pitchFamily="34" charset="0"/>
                <a:cs typeface="Arial" panose="020B0604020202020204" pitchFamily="34" charset="0"/>
              </a:rPr>
              <a:t>Current Medicaid Providers:</a:t>
            </a:r>
          </a:p>
          <a:p>
            <a:pPr marL="800100" lvl="3" indent="-342900" algn="l">
              <a:lnSpc>
                <a:spcPct val="80000"/>
              </a:lnSpc>
              <a:spcBef>
                <a:spcPts val="1000"/>
              </a:spcBef>
              <a:buFont typeface="Arial" panose="020B0604020202020204" pitchFamily="34" charset="0"/>
              <a:buChar char="•"/>
              <a:defRPr/>
            </a:pPr>
            <a:r>
              <a:rPr lang="en-US" altLang="en-US" sz="2400" dirty="0">
                <a:latin typeface="Calibri" panose="020F0502020204030204" pitchFamily="34" charset="0"/>
                <a:cs typeface="Arial" panose="020B0604020202020204" pitchFamily="34" charset="0"/>
              </a:rPr>
              <a:t>Providers will be notified in writing </a:t>
            </a:r>
            <a:r>
              <a:rPr lang="en-US" altLang="en-US" sz="2400" dirty="0" smtClean="0">
                <a:latin typeface="Calibri" panose="020F0502020204030204" pitchFamily="34" charset="0"/>
                <a:cs typeface="Arial" panose="020B0604020202020204" pitchFamily="34" charset="0"/>
              </a:rPr>
              <a:t>by </a:t>
            </a:r>
            <a:r>
              <a:rPr lang="en-US" altLang="en-US" sz="2400" dirty="0" smtClean="0">
                <a:latin typeface="Calibri" panose="020F0502020204030204" pitchFamily="34" charset="0"/>
                <a:cs typeface="Arial" panose="020B0604020202020204" pitchFamily="34" charset="0"/>
              </a:rPr>
              <a:t>Summer </a:t>
            </a:r>
            <a:r>
              <a:rPr lang="en-US" altLang="en-US" sz="2400" dirty="0">
                <a:latin typeface="Calibri" panose="020F0502020204030204" pitchFamily="34" charset="0"/>
                <a:cs typeface="Arial" panose="020B0604020202020204" pitchFamily="34" charset="0"/>
              </a:rPr>
              <a:t>2020 when and how they need to access PRISM to validate their enrollment </a:t>
            </a:r>
            <a:r>
              <a:rPr lang="en-US" altLang="en-US" sz="2400" dirty="0" smtClean="0">
                <a:latin typeface="Calibri" panose="020F0502020204030204" pitchFamily="34" charset="0"/>
                <a:cs typeface="Arial" panose="020B0604020202020204" pitchFamily="34" charset="0"/>
              </a:rPr>
              <a:t>information </a:t>
            </a:r>
            <a:r>
              <a:rPr lang="en-US" altLang="en-US" sz="2400" dirty="0">
                <a:latin typeface="Calibri" panose="020F0502020204030204" pitchFamily="34" charset="0"/>
                <a:cs typeface="Arial" panose="020B0604020202020204" pitchFamily="34" charset="0"/>
              </a:rPr>
              <a:t>and make any needed </a:t>
            </a:r>
            <a:r>
              <a:rPr lang="en-US" altLang="en-US" sz="2400" dirty="0" smtClean="0">
                <a:latin typeface="Calibri" panose="020F0502020204030204" pitchFamily="34" charset="0"/>
                <a:cs typeface="Arial" panose="020B0604020202020204" pitchFamily="34" charset="0"/>
              </a:rPr>
              <a:t>changes</a:t>
            </a:r>
            <a:endParaRPr lang="en-US" altLang="en-US" sz="2400" dirty="0">
              <a:latin typeface="Calibri" panose="020F0502020204030204" pitchFamily="34" charset="0"/>
              <a:cs typeface="Arial" panose="020B0604020202020204" pitchFamily="34" charset="0"/>
            </a:endParaRPr>
          </a:p>
          <a:p>
            <a:pPr marL="800100" lvl="3" indent="-342900" algn="l">
              <a:lnSpc>
                <a:spcPct val="80000"/>
              </a:lnSpc>
              <a:spcBef>
                <a:spcPts val="1000"/>
              </a:spcBef>
              <a:buFont typeface="Arial" panose="020B0604020202020204" pitchFamily="34" charset="0"/>
              <a:buChar char="•"/>
              <a:defRPr/>
            </a:pPr>
            <a:r>
              <a:rPr lang="en-US" altLang="en-US" sz="2400" dirty="0" smtClean="0">
                <a:latin typeface="Calibri" panose="020F0502020204030204" pitchFamily="34" charset="0"/>
                <a:cs typeface="Arial" panose="020B0604020202020204" pitchFamily="34" charset="0"/>
              </a:rPr>
              <a:t>Online </a:t>
            </a:r>
            <a:r>
              <a:rPr lang="en-US" altLang="en-US" sz="2400" dirty="0">
                <a:latin typeface="Calibri" panose="020F0502020204030204" pitchFamily="34" charset="0"/>
                <a:cs typeface="Arial" panose="020B0604020202020204" pitchFamily="34" charset="0"/>
              </a:rPr>
              <a:t>training will be available to assist, along with contact information</a:t>
            </a:r>
          </a:p>
          <a:p>
            <a:pPr marL="228600" indent="-228600" algn="l">
              <a:lnSpc>
                <a:spcPct val="80000"/>
              </a:lnSpc>
              <a:buFont typeface="Arial" panose="020B0604020202020204" pitchFamily="34" charset="0"/>
              <a:buChar char="•"/>
              <a:defRPr/>
            </a:pPr>
            <a:r>
              <a:rPr lang="en-US" altLang="en-US" sz="2800" dirty="0" smtClean="0">
                <a:latin typeface="Calibri" panose="020F0502020204030204" pitchFamily="34" charset="0"/>
                <a:cs typeface="Arial" panose="020B0604020202020204" pitchFamily="34" charset="0"/>
              </a:rPr>
              <a:t>Claims </a:t>
            </a:r>
            <a:r>
              <a:rPr lang="en-US" altLang="en-US" sz="2800" dirty="0">
                <a:latin typeface="Calibri" panose="020F0502020204030204" pitchFamily="34" charset="0"/>
                <a:cs typeface="Arial" panose="020B0604020202020204" pitchFamily="34" charset="0"/>
              </a:rPr>
              <a:t>will </a:t>
            </a:r>
            <a:r>
              <a:rPr lang="en-US" altLang="en-US" sz="2800" dirty="0" smtClean="0">
                <a:latin typeface="Calibri" panose="020F0502020204030204" pitchFamily="34" charset="0"/>
                <a:cs typeface="Arial" panose="020B0604020202020204" pitchFamily="34" charset="0"/>
              </a:rPr>
              <a:t>continue to be paid </a:t>
            </a:r>
            <a:r>
              <a:rPr lang="en-US" altLang="en-US" sz="2800" dirty="0">
                <a:latin typeface="Calibri" panose="020F0502020204030204" pitchFamily="34" charset="0"/>
                <a:cs typeface="Arial" panose="020B0604020202020204" pitchFamily="34" charset="0"/>
              </a:rPr>
              <a:t>out of the Legacy </a:t>
            </a:r>
            <a:r>
              <a:rPr lang="en-US" altLang="en-US" sz="2800" dirty="0" smtClean="0">
                <a:latin typeface="Calibri" panose="020F0502020204030204" pitchFamily="34" charset="0"/>
                <a:cs typeface="Arial" panose="020B0604020202020204" pitchFamily="34" charset="0"/>
              </a:rPr>
              <a:t>MMIS System </a:t>
            </a:r>
            <a:r>
              <a:rPr lang="en-US" altLang="en-US" sz="2800" dirty="0">
                <a:latin typeface="Calibri" panose="020F0502020204030204" pitchFamily="34" charset="0"/>
                <a:cs typeface="Arial" panose="020B0604020202020204" pitchFamily="34" charset="0"/>
              </a:rPr>
              <a:t>until the end of 2022</a:t>
            </a:r>
          </a:p>
        </p:txBody>
      </p:sp>
    </p:spTree>
    <p:extLst>
      <p:ext uri="{BB962C8B-B14F-4D97-AF65-F5344CB8AC3E}">
        <p14:creationId xmlns:p14="http://schemas.microsoft.com/office/powerpoint/2010/main" val="10490927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3443" y="54378"/>
            <a:ext cx="10515600" cy="9490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b="1" dirty="0"/>
              <a:t>Contact Information</a:t>
            </a:r>
          </a:p>
        </p:txBody>
      </p:sp>
      <p:sp>
        <p:nvSpPr>
          <p:cNvPr id="9" name="Content Placeholder 5"/>
          <p:cNvSpPr txBox="1">
            <a:spLocks/>
          </p:cNvSpPr>
          <p:nvPr/>
        </p:nvSpPr>
        <p:spPr>
          <a:xfrm>
            <a:off x="789710" y="1825624"/>
            <a:ext cx="10616844" cy="47317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defRPr/>
            </a:pPr>
            <a:r>
              <a:rPr lang="en-US" sz="2800" dirty="0">
                <a:latin typeface="Calibri" panose="020F0502020204030204" pitchFamily="34" charset="0"/>
              </a:rPr>
              <a:t>For Provider Enrollment questions using the existing PRISM system, call the Provider Enrollment </a:t>
            </a:r>
            <a:r>
              <a:rPr lang="en-US" sz="2800" dirty="0" smtClean="0">
                <a:latin typeface="Calibri" panose="020F0502020204030204" pitchFamily="34" charset="0"/>
              </a:rPr>
              <a:t>Team</a:t>
            </a:r>
            <a:r>
              <a:rPr lang="en-US" sz="2800" dirty="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marL="685800" lvl="1" indent="-228600" algn="l">
              <a:spcBef>
                <a:spcPts val="1000"/>
              </a:spcBef>
              <a:buFont typeface="Arial" panose="020B0604020202020204" pitchFamily="34" charset="0"/>
              <a:buChar char="•"/>
              <a:defRPr/>
            </a:pPr>
            <a:r>
              <a:rPr lang="en-US" sz="2400" dirty="0" smtClean="0">
                <a:latin typeface="Calibri" panose="020F0502020204030204" pitchFamily="34" charset="0"/>
              </a:rPr>
              <a:t>1-800-662-9651 or 801-538-6155, press option 3, and then option 4</a:t>
            </a:r>
            <a:endParaRPr lang="en-US" altLang="en-US" sz="2400" b="1" dirty="0" smtClean="0"/>
          </a:p>
          <a:p>
            <a:pPr marL="228600" indent="-228600" algn="l">
              <a:buFont typeface="Arial" panose="020B0604020202020204" pitchFamily="34" charset="0"/>
              <a:buChar char="•"/>
              <a:defRPr/>
            </a:pPr>
            <a:r>
              <a:rPr lang="en-US" altLang="en-US" sz="2800" dirty="0" smtClean="0">
                <a:latin typeface="Calibri" panose="020F0502020204030204" pitchFamily="34" charset="0"/>
              </a:rPr>
              <a:t>For </a:t>
            </a:r>
            <a:r>
              <a:rPr lang="en-US" altLang="en-US" sz="2800" dirty="0">
                <a:latin typeface="Calibri" panose="020F0502020204030204" pitchFamily="34" charset="0"/>
              </a:rPr>
              <a:t>questions </a:t>
            </a:r>
            <a:r>
              <a:rPr lang="en-US" altLang="en-US" sz="2800" dirty="0" smtClean="0">
                <a:latin typeface="Calibri" panose="020F0502020204030204" pitchFamily="34" charset="0"/>
              </a:rPr>
              <a:t>regarding the changes coming </a:t>
            </a:r>
            <a:r>
              <a:rPr lang="en-US" altLang="en-US" sz="2800" dirty="0">
                <a:latin typeface="Calibri" panose="020F0502020204030204" pitchFamily="34" charset="0"/>
              </a:rPr>
              <a:t>to PRISM, email: </a:t>
            </a:r>
            <a:r>
              <a:rPr lang="en-US" altLang="en-US" sz="2800" u="sng" dirty="0">
                <a:latin typeface="Calibri" panose="020F0502020204030204" pitchFamily="34" charset="0"/>
                <a:hlinkClick r:id="rId2"/>
              </a:rPr>
              <a:t>prism@utah.gov</a:t>
            </a:r>
            <a:endParaRPr lang="en-US" altLang="en-US" sz="2800" u="sng" dirty="0">
              <a:latin typeface="Calibri" panose="020F0502020204030204" pitchFamily="34" charset="0"/>
            </a:endParaRPr>
          </a:p>
        </p:txBody>
      </p:sp>
    </p:spTree>
    <p:extLst>
      <p:ext uri="{BB962C8B-B14F-4D97-AF65-F5344CB8AC3E}">
        <p14:creationId xmlns:p14="http://schemas.microsoft.com/office/powerpoint/2010/main" val="3269961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1145058" y="5112105"/>
            <a:ext cx="9144000" cy="996174"/>
          </a:xfrm>
        </p:spPr>
        <p:txBody>
          <a:bodyPr>
            <a:normAutofit/>
          </a:bodyPr>
          <a:lstStyle/>
          <a:p>
            <a:pPr algn="l"/>
            <a:r>
              <a:rPr lang="en-US" sz="4400" b="1" dirty="0" smtClean="0">
                <a:latin typeface="+mj-lt"/>
              </a:rPr>
              <a:t>Prior Authorization</a:t>
            </a:r>
            <a:endParaRPr lang="en-US" altLang="en-US" sz="4400" b="1" dirty="0" smtClean="0">
              <a:latin typeface="+mj-lt"/>
            </a:endParaRP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0857"/>
            <a:ext cx="12213770" cy="405275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3912" y="543697"/>
            <a:ext cx="2537255" cy="980463"/>
          </a:xfrm>
          <a:prstGeom prst="rect">
            <a:avLst/>
          </a:prstGeom>
        </p:spPr>
      </p:pic>
    </p:spTree>
    <p:extLst>
      <p:ext uri="{BB962C8B-B14F-4D97-AF65-F5344CB8AC3E}">
        <p14:creationId xmlns:p14="http://schemas.microsoft.com/office/powerpoint/2010/main" val="2206461274"/>
      </p:ext>
    </p:extLst>
  </p:cSld>
  <p:clrMapOvr>
    <a:masterClrMapping/>
  </p:clrMapOvr>
  <mc:AlternateContent xmlns:mc="http://schemas.openxmlformats.org/markup-compatibility/2006" xmlns:p14="http://schemas.microsoft.com/office/powerpoint/2010/main">
    <mc:Choice Requires="p14">
      <p:transition spd="slow" p14:dur="3000" advTm="24702">
        <p14:reveal/>
      </p:transition>
    </mc:Choice>
    <mc:Fallback xmlns="">
      <p:transition spd="slow" advTm="2470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00100" y="1825625"/>
            <a:ext cx="105537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Adults </a:t>
            </a:r>
            <a:r>
              <a:rPr lang="en-US" sz="2400" dirty="0"/>
              <a:t>who are eligible for Medicaid due to a disability or visual impairment </a:t>
            </a:r>
            <a:r>
              <a:rPr lang="en-US" sz="2400" dirty="0" smtClean="0"/>
              <a:t>and who </a:t>
            </a:r>
            <a:r>
              <a:rPr lang="en-US" sz="2400" dirty="0"/>
              <a:t>want to receive services through the University of Utah School of Dentistry may do so, regardless of the dental plan they are enrolled in. The University of Utah will bill the s</a:t>
            </a:r>
            <a:r>
              <a:rPr lang="en-US" sz="2400" dirty="0" smtClean="0"/>
              <a:t>tate </a:t>
            </a:r>
            <a:r>
              <a:rPr lang="en-US" sz="2400" dirty="0"/>
              <a:t>directly for these </a:t>
            </a:r>
            <a:r>
              <a:rPr lang="en-US" sz="2400" dirty="0" smtClean="0"/>
              <a:t>services.</a:t>
            </a:r>
          </a:p>
          <a:p>
            <a:pPr lvl="1"/>
            <a:r>
              <a:rPr lang="en-US" dirty="0" smtClean="0"/>
              <a:t>For </a:t>
            </a:r>
            <a:r>
              <a:rPr lang="en-US" dirty="0"/>
              <a:t>more information regarding U of U School of Dentistry services and locations call (801) 587-6453 </a:t>
            </a:r>
            <a:endParaRPr lang="en-US" dirty="0" smtClean="0"/>
          </a:p>
          <a:p>
            <a:r>
              <a:rPr lang="en-US" sz="2400" dirty="0" smtClean="0"/>
              <a:t>Dental </a:t>
            </a:r>
            <a:r>
              <a:rPr lang="en-US" sz="2400" dirty="0"/>
              <a:t>services received from an Indian Health </a:t>
            </a:r>
            <a:r>
              <a:rPr lang="en-US" sz="2400" dirty="0" smtClean="0"/>
              <a:t>care </a:t>
            </a:r>
            <a:r>
              <a:rPr lang="en-US" sz="2400" dirty="0"/>
              <a:t>provider will continue to be billed directly to Medicaid regardless of the member’s dental </a:t>
            </a:r>
            <a:r>
              <a:rPr lang="en-US" sz="2400" dirty="0" smtClean="0"/>
              <a:t>plan.</a:t>
            </a:r>
            <a:endParaRPr lang="en-US" sz="2400" dirty="0">
              <a:cs typeface="Times New Roman" panose="02020603050405020304" pitchFamily="18" charset="0"/>
            </a:endParaRPr>
          </a:p>
          <a:p>
            <a:endParaRPr lang="en-US" dirty="0" smtClean="0"/>
          </a:p>
          <a:p>
            <a:pPr marL="0" indent="0">
              <a:buNone/>
            </a:pPr>
            <a:endParaRPr lang="en-US" dirty="0">
              <a:cs typeface="Times New Roman" panose="02020603050405020304" pitchFamily="18" charset="0"/>
            </a:endParaRPr>
          </a:p>
        </p:txBody>
      </p:sp>
      <p:sp>
        <p:nvSpPr>
          <p:cNvPr id="8" name="Title 1"/>
          <p:cNvSpPr>
            <a:spLocks noGrp="1"/>
          </p:cNvSpPr>
          <p:nvPr>
            <p:ph type="title"/>
          </p:nvPr>
        </p:nvSpPr>
        <p:spPr>
          <a:xfrm>
            <a:off x="673443" y="144996"/>
            <a:ext cx="10515600" cy="949042"/>
          </a:xfrm>
        </p:spPr>
        <p:txBody>
          <a:bodyPr>
            <a:noAutofit/>
          </a:bodyPr>
          <a:lstStyle/>
          <a:p>
            <a:r>
              <a:rPr lang="en-US" b="1" dirty="0" smtClean="0"/>
              <a:t>Billing a Dental Plan</a:t>
            </a:r>
            <a:endParaRPr lang="en-US" b="1" dirty="0"/>
          </a:p>
        </p:txBody>
      </p:sp>
    </p:spTree>
    <p:extLst>
      <p:ext uri="{BB962C8B-B14F-4D97-AF65-F5344CB8AC3E}">
        <p14:creationId xmlns:p14="http://schemas.microsoft.com/office/powerpoint/2010/main" val="38313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3443" y="144996"/>
            <a:ext cx="10515600" cy="949042"/>
          </a:xfrm>
        </p:spPr>
        <p:txBody>
          <a:bodyPr>
            <a:normAutofit/>
          </a:bodyPr>
          <a:lstStyle/>
          <a:p>
            <a:r>
              <a:rPr lang="en-US" b="1" dirty="0" smtClean="0"/>
              <a:t>Prior Authorization on the Website</a:t>
            </a:r>
            <a:endParaRPr lang="en-US" b="1" dirty="0"/>
          </a:p>
        </p:txBody>
      </p:sp>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custDataLst>
              <p:tags r:id="rId4"/>
            </p:custDataLst>
          </p:nvPr>
        </p:nvSpPr>
        <p:spPr>
          <a:xfrm>
            <a:off x="1790410" y="1439010"/>
            <a:ext cx="84073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https://</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10"/>
              </a:rPr>
              <a:t>medicaid.utah.gov</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p:cNvPicPr/>
          <p:nvPr/>
        </p:nvPicPr>
        <p:blipFill rotWithShape="1">
          <a:blip r:embed="rId11"/>
          <a:srcRect l="58750" t="4530" r="804" b="68079"/>
          <a:stretch/>
        </p:blipFill>
        <p:spPr bwMode="auto">
          <a:xfrm>
            <a:off x="1537713" y="1851241"/>
            <a:ext cx="8912719" cy="4892289"/>
          </a:xfrm>
          <a:prstGeom prst="rect">
            <a:avLst/>
          </a:prstGeom>
          <a:ln>
            <a:noFill/>
          </a:ln>
          <a:extLst>
            <a:ext uri="{53640926-AAD7-44D8-BBD7-CCE9431645EC}">
              <a14:shadowObscured xmlns:a14="http://schemas.microsoft.com/office/drawing/2010/main"/>
            </a:ext>
          </a:extLst>
        </p:spPr>
      </p:pic>
      <p:sp>
        <p:nvSpPr>
          <p:cNvPr id="8" name="Oval 7"/>
          <p:cNvSpPr/>
          <p:nvPr>
            <p:custDataLst>
              <p:tags r:id="rId5"/>
            </p:custDataLst>
          </p:nvPr>
        </p:nvSpPr>
        <p:spPr bwMode="auto">
          <a:xfrm>
            <a:off x="4803840" y="2915372"/>
            <a:ext cx="1190232" cy="304800"/>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2925847545"/>
      </p:ext>
    </p:extLst>
  </p:cSld>
  <p:clrMapOvr>
    <a:masterClrMapping/>
  </p:clrMapOvr>
  <mc:AlternateContent xmlns:mc="http://schemas.openxmlformats.org/markup-compatibility/2006" xmlns:p14="http://schemas.microsoft.com/office/powerpoint/2010/main">
    <mc:Choice Requires="p14">
      <p:transition spd="med" p14:dur="700" advTm="16793">
        <p:fade/>
      </p:transition>
    </mc:Choice>
    <mc:Fallback xmlns="">
      <p:transition spd="med" advTm="16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Where Do I Locate Forms?</a:t>
            </a:r>
            <a:endParaRPr lang="en-US" b="1" dirty="0"/>
          </a:p>
        </p:txBody>
      </p:sp>
      <p:pic>
        <p:nvPicPr>
          <p:cNvPr id="4"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pic>
        <p:nvPicPr>
          <p:cNvPr id="8"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47764" b="4988"/>
          <a:stretch/>
        </p:blipFill>
        <p:spPr bwMode="auto">
          <a:xfrm>
            <a:off x="1762184" y="3455834"/>
            <a:ext cx="8338117" cy="252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custDataLst>
              <p:tags r:id="rId2"/>
            </p:custDataLst>
          </p:nvPr>
        </p:nvSpPr>
        <p:spPr bwMode="auto">
          <a:xfrm>
            <a:off x="2699655" y="3511915"/>
            <a:ext cx="1709057" cy="318113"/>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0" name="Oval 9"/>
          <p:cNvSpPr/>
          <p:nvPr>
            <p:custDataLst>
              <p:tags r:id="rId3"/>
            </p:custDataLst>
          </p:nvPr>
        </p:nvSpPr>
        <p:spPr bwMode="auto">
          <a:xfrm>
            <a:off x="2699655" y="4152999"/>
            <a:ext cx="1317173" cy="252185"/>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1" name="Oval 10"/>
          <p:cNvSpPr/>
          <p:nvPr>
            <p:custDataLst>
              <p:tags r:id="rId4"/>
            </p:custDataLst>
          </p:nvPr>
        </p:nvSpPr>
        <p:spPr bwMode="auto">
          <a:xfrm>
            <a:off x="2699655" y="4434767"/>
            <a:ext cx="1883231" cy="259441"/>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pic>
        <p:nvPicPr>
          <p:cNvPr id="5" name="Picture 4"/>
          <p:cNvPicPr>
            <a:picLocks noChangeAspect="1"/>
          </p:cNvPicPr>
          <p:nvPr/>
        </p:nvPicPr>
        <p:blipFill rotWithShape="1">
          <a:blip r:embed="rId10"/>
          <a:srcRect t="2231"/>
          <a:stretch/>
        </p:blipFill>
        <p:spPr>
          <a:xfrm>
            <a:off x="600867" y="1639809"/>
            <a:ext cx="11020425" cy="1815940"/>
          </a:xfrm>
          <a:prstGeom prst="rect">
            <a:avLst/>
          </a:prstGeom>
        </p:spPr>
      </p:pic>
    </p:spTree>
    <p:extLst>
      <p:ext uri="{BB962C8B-B14F-4D97-AF65-F5344CB8AC3E}">
        <p14:creationId xmlns:p14="http://schemas.microsoft.com/office/powerpoint/2010/main" val="3231894275"/>
      </p:ext>
    </p:extLst>
  </p:cSld>
  <p:clrMapOvr>
    <a:masterClrMapping/>
  </p:clrMapOvr>
  <mc:AlternateContent xmlns:mc="http://schemas.openxmlformats.org/markup-compatibility/2006" xmlns:p14="http://schemas.microsoft.com/office/powerpoint/2010/main">
    <mc:Choice Requires="p14">
      <p:transition spd="med" p14:dur="700" advTm="30231">
        <p:fade/>
      </p:transition>
    </mc:Choice>
    <mc:Fallback xmlns="">
      <p:transition spd="med" advTm="302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1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1"/>
          <a:stretch>
            <a:fillRect/>
          </a:stretch>
        </p:blipFill>
        <p:spPr>
          <a:xfrm>
            <a:off x="1300706" y="1290957"/>
            <a:ext cx="9590588" cy="5364656"/>
          </a:xfrm>
          <a:prstGeom prst="rect">
            <a:avLst/>
          </a:prstGeom>
        </p:spPr>
      </p:pic>
      <p:sp>
        <p:nvSpPr>
          <p:cNvPr id="2" name="Title 1"/>
          <p:cNvSpPr>
            <a:spLocks noGrp="1"/>
          </p:cNvSpPr>
          <p:nvPr>
            <p:ph type="title"/>
            <p:custDataLst>
              <p:tags r:id="rId2"/>
            </p:custDataLst>
          </p:nvPr>
        </p:nvSpPr>
        <p:spPr>
          <a:xfrm>
            <a:off x="673443" y="144996"/>
            <a:ext cx="10515600" cy="949042"/>
          </a:xfrm>
        </p:spPr>
        <p:txBody>
          <a:bodyPr>
            <a:normAutofit/>
          </a:bodyPr>
          <a:lstStyle/>
          <a:p>
            <a:r>
              <a:rPr lang="en-US" b="1" dirty="0" smtClean="0"/>
              <a:t>Prior Authorization Request Forms</a:t>
            </a:r>
            <a:endParaRPr lang="en-US" b="1" dirty="0"/>
          </a:p>
        </p:txBody>
      </p:sp>
      <p:pic>
        <p:nvPicPr>
          <p:cNvPr id="4" name="Content Placeholder 3"/>
          <p:cNvPicPr>
            <a:picLocks noGrp="1" noChangeAspect="1"/>
          </p:cNvPicPr>
          <p:nvPr>
            <p:ph idx="1"/>
          </p:nvPr>
        </p:nvPicPr>
        <p:blipFill>
          <a:blip r:embed="rId1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10" name="Rectangle 9"/>
          <p:cNvSpPr/>
          <p:nvPr>
            <p:custDataLst>
              <p:tags r:id="rId3"/>
            </p:custDataLst>
          </p:nvPr>
        </p:nvSpPr>
        <p:spPr bwMode="auto">
          <a:xfrm>
            <a:off x="3788185" y="2298004"/>
            <a:ext cx="1948586" cy="235772"/>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1" name="Rectangle 10"/>
          <p:cNvSpPr/>
          <p:nvPr>
            <p:custDataLst>
              <p:tags r:id="rId4"/>
            </p:custDataLst>
          </p:nvPr>
        </p:nvSpPr>
        <p:spPr bwMode="auto">
          <a:xfrm>
            <a:off x="3782917" y="3181128"/>
            <a:ext cx="4191044" cy="270053"/>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2" name="Rectangle 11"/>
          <p:cNvSpPr/>
          <p:nvPr>
            <p:custDataLst>
              <p:tags r:id="rId5"/>
            </p:custDataLst>
          </p:nvPr>
        </p:nvSpPr>
        <p:spPr bwMode="auto">
          <a:xfrm>
            <a:off x="3782917" y="4436800"/>
            <a:ext cx="2106606" cy="256085"/>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3" name="Rectangle 12"/>
          <p:cNvSpPr/>
          <p:nvPr>
            <p:custDataLst>
              <p:tags r:id="rId6"/>
            </p:custDataLst>
          </p:nvPr>
        </p:nvSpPr>
        <p:spPr bwMode="auto">
          <a:xfrm>
            <a:off x="3782917" y="3821902"/>
            <a:ext cx="2819444" cy="233051"/>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4" name="Rectangle 13"/>
          <p:cNvSpPr/>
          <p:nvPr>
            <p:custDataLst>
              <p:tags r:id="rId7"/>
            </p:custDataLst>
          </p:nvPr>
        </p:nvSpPr>
        <p:spPr bwMode="auto">
          <a:xfrm>
            <a:off x="3782917" y="5354016"/>
            <a:ext cx="2427558" cy="222391"/>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5" name="Rectangle 14"/>
          <p:cNvSpPr/>
          <p:nvPr>
            <p:custDataLst>
              <p:tags r:id="rId8"/>
            </p:custDataLst>
          </p:nvPr>
        </p:nvSpPr>
        <p:spPr bwMode="auto">
          <a:xfrm>
            <a:off x="3782917" y="4135346"/>
            <a:ext cx="2819444" cy="233051"/>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custDataLst>
      <p:tags r:id="rId1"/>
    </p:custDataLst>
    <p:extLst>
      <p:ext uri="{BB962C8B-B14F-4D97-AF65-F5344CB8AC3E}">
        <p14:creationId xmlns:p14="http://schemas.microsoft.com/office/powerpoint/2010/main" val="1773996122"/>
      </p:ext>
    </p:extLst>
  </p:cSld>
  <p:clrMapOvr>
    <a:masterClrMapping/>
  </p:clrMapOvr>
  <mc:AlternateContent xmlns:mc="http://schemas.openxmlformats.org/markup-compatibility/2006" xmlns:p14="http://schemas.microsoft.com/office/powerpoint/2010/main">
    <mc:Choice Requires="p14">
      <p:transition p14:dur="10" advTm="37814">
        <p:fade/>
      </p:transition>
    </mc:Choice>
    <mc:Fallback xmlns="">
      <p:transition advTm="378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1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1000"/>
                                        <p:tgtEl>
                                          <p:spTgt spid="1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1000"/>
                                        <p:tgtEl>
                                          <p:spTgt spid="1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1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Request Form Basics</a:t>
            </a:r>
            <a:endParaRPr lang="en-US" b="1"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739833" y="1921692"/>
            <a:ext cx="10613967" cy="42552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Use correct form for requested service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Use updated request forms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Fill in required fields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Use spaces provided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Fax to appropriate number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Forms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can be typed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Fee for Service and carve-out requests only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ED7D31">
                    <a:lumMod val="75000"/>
                  </a:srgbClr>
                </a:solidFill>
                <a:effectLst/>
                <a:uLnTx/>
                <a:uFillTx/>
                <a:latin typeface="Calibri" panose="020F0502020204030204"/>
                <a:ea typeface="+mn-ea"/>
                <a:cs typeface="+mn-cs"/>
              </a:rPr>
              <a:t>Example attachments in downloads </a:t>
            </a:r>
            <a:endParaRPr kumimoji="0" lang="en-US"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261280"/>
      </p:ext>
    </p:extLst>
  </p:cSld>
  <p:clrMapOvr>
    <a:masterClrMapping/>
  </p:clrMapOvr>
  <mc:AlternateContent xmlns:mc="http://schemas.openxmlformats.org/markup-compatibility/2006" xmlns:p14="http://schemas.microsoft.com/office/powerpoint/2010/main">
    <mc:Choice Requires="p14">
      <p:transition spd="med" p14:dur="700" advTm="97294">
        <p:fade/>
      </p:transition>
    </mc:Choice>
    <mc:Fallback xmlns="">
      <p:transition spd="med" advTm="97294">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Prior Authorization Helpful Tips</a:t>
            </a:r>
            <a:endParaRPr lang="en-US" b="1"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764771" y="1842602"/>
            <a:ext cx="10525186" cy="4798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Check member eligibility: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7"/>
              </a:rPr>
              <a:t>medicaid.utah.gov/eligibility-lookup-tool</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Check Coverage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Reimbursement Lookup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Tool: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8"/>
              </a:rPr>
              <a:t>health.utah.gov/medicaid/stplan/lookup/CoverageLookup.php</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Only submit clinical documentation that is current and relevant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Include all required documents, forms, and/or consents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Include required modifiers (e.g. LL, RR, RT, 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Include conservative treatment documentation, including type of treatment and length of treatment</a:t>
            </a:r>
          </a:p>
        </p:txBody>
      </p:sp>
    </p:spTree>
    <p:extLst>
      <p:ext uri="{BB962C8B-B14F-4D97-AF65-F5344CB8AC3E}">
        <p14:creationId xmlns:p14="http://schemas.microsoft.com/office/powerpoint/2010/main" val="2367495912"/>
      </p:ext>
    </p:extLst>
  </p:cSld>
  <p:clrMapOvr>
    <a:masterClrMapping/>
  </p:clrMapOvr>
  <mc:AlternateContent xmlns:mc="http://schemas.openxmlformats.org/markup-compatibility/2006" xmlns:p14="http://schemas.microsoft.com/office/powerpoint/2010/main">
    <mc:Choice Requires="p14">
      <p:transition spd="med" p14:dur="700" advTm="63568">
        <p:fade/>
      </p:transition>
    </mc:Choice>
    <mc:Fallback xmlns="">
      <p:transition spd="med" advTm="63568">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8"/>
          <a:stretch>
            <a:fillRect/>
          </a:stretch>
        </p:blipFill>
        <p:spPr>
          <a:xfrm>
            <a:off x="1789472" y="1514059"/>
            <a:ext cx="8470336" cy="4694722"/>
          </a:xfrm>
          <a:prstGeom prst="rect">
            <a:avLst/>
          </a:prstGeom>
        </p:spPr>
      </p:pic>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Lookup Tools</a:t>
            </a:r>
            <a:endParaRPr lang="en-US" b="1" dirty="0"/>
          </a:p>
        </p:txBody>
      </p:sp>
      <p:pic>
        <p:nvPicPr>
          <p:cNvPr id="4"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8" name="Rectangle 7"/>
          <p:cNvSpPr/>
          <p:nvPr>
            <p:custDataLst>
              <p:tags r:id="rId2"/>
            </p:custDataLst>
          </p:nvPr>
        </p:nvSpPr>
        <p:spPr bwMode="auto">
          <a:xfrm>
            <a:off x="1789472" y="2121494"/>
            <a:ext cx="1447800" cy="228600"/>
          </a:xfrm>
          <a:prstGeom prst="rect">
            <a:avLst/>
          </a:prstGeom>
          <a:noFill/>
          <a:ln w="28575" cap="flat" cmpd="sng" algn="ctr">
            <a:solidFill>
              <a:srgbClr val="F584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0" name="Rectangle 9"/>
          <p:cNvSpPr/>
          <p:nvPr>
            <p:custDataLst>
              <p:tags r:id="rId3"/>
            </p:custDataLst>
          </p:nvPr>
        </p:nvSpPr>
        <p:spPr bwMode="auto">
          <a:xfrm>
            <a:off x="1789473" y="2350094"/>
            <a:ext cx="1596229" cy="373570"/>
          </a:xfrm>
          <a:prstGeom prst="rect">
            <a:avLst/>
          </a:prstGeom>
          <a:noFill/>
          <a:ln w="28575" cap="flat" cmpd="sng" algn="ctr">
            <a:solidFill>
              <a:srgbClr val="F584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1" name="Rectangle 10"/>
          <p:cNvSpPr/>
          <p:nvPr>
            <p:custDataLst>
              <p:tags r:id="rId4"/>
            </p:custDataLst>
          </p:nvPr>
        </p:nvSpPr>
        <p:spPr bwMode="auto">
          <a:xfrm>
            <a:off x="7693742" y="3415970"/>
            <a:ext cx="1843548" cy="792236"/>
          </a:xfrm>
          <a:prstGeom prst="rect">
            <a:avLst/>
          </a:prstGeom>
          <a:noFill/>
          <a:ln w="28575" cap="flat" cmpd="sng" algn="ctr">
            <a:solidFill>
              <a:srgbClr val="F584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2" name="Rectangle 11"/>
          <p:cNvSpPr/>
          <p:nvPr>
            <p:custDataLst>
              <p:tags r:id="rId5"/>
            </p:custDataLst>
          </p:nvPr>
        </p:nvSpPr>
        <p:spPr bwMode="auto">
          <a:xfrm>
            <a:off x="4095135" y="4203640"/>
            <a:ext cx="1735393" cy="830476"/>
          </a:xfrm>
          <a:prstGeom prst="rect">
            <a:avLst/>
          </a:prstGeom>
          <a:noFill/>
          <a:ln w="28575" cap="flat" cmpd="sng" algn="ctr">
            <a:solidFill>
              <a:srgbClr val="F584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Tree>
    <p:extLst>
      <p:ext uri="{BB962C8B-B14F-4D97-AF65-F5344CB8AC3E}">
        <p14:creationId xmlns:p14="http://schemas.microsoft.com/office/powerpoint/2010/main" val="83843335"/>
      </p:ext>
    </p:extLst>
  </p:cSld>
  <p:clrMapOvr>
    <a:masterClrMapping/>
  </p:clrMapOvr>
  <mc:AlternateContent xmlns:mc="http://schemas.openxmlformats.org/markup-compatibility/2006" xmlns:p14="http://schemas.microsoft.com/office/powerpoint/2010/main">
    <mc:Choice Requires="p14">
      <p:transition spd="med" p14:dur="700" advTm="11468">
        <p:fade/>
      </p:transition>
    </mc:Choice>
    <mc:Fallback xmlns="">
      <p:transition spd="med" advTm="114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1000"/>
                                        <p:tgtEl>
                                          <p:spTgt spid="11"/>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Eligibility Lookup Tool</a:t>
            </a:r>
            <a:endParaRPr lang="en-US" b="1"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pic>
        <p:nvPicPr>
          <p:cNvPr id="3" name="Picture 2"/>
          <p:cNvPicPr>
            <a:picLocks noChangeAspect="1"/>
          </p:cNvPicPr>
          <p:nvPr/>
        </p:nvPicPr>
        <p:blipFill rotWithShape="1">
          <a:blip r:embed="rId7"/>
          <a:srcRect l="16314" t="1728" r="20204" b="1416"/>
          <a:stretch/>
        </p:blipFill>
        <p:spPr>
          <a:xfrm>
            <a:off x="136430" y="1436913"/>
            <a:ext cx="7554327" cy="5421087"/>
          </a:xfrm>
          <a:prstGeom prst="rect">
            <a:avLst/>
          </a:prstGeom>
        </p:spPr>
      </p:pic>
      <p:sp>
        <p:nvSpPr>
          <p:cNvPr id="8" name="Content Placeholder 2"/>
          <p:cNvSpPr txBox="1">
            <a:spLocks/>
          </p:cNvSpPr>
          <p:nvPr>
            <p:custDataLst>
              <p:tags r:id="rId2"/>
            </p:custDataLst>
          </p:nvPr>
        </p:nvSpPr>
        <p:spPr>
          <a:xfrm>
            <a:off x="7690757" y="1720735"/>
            <a:ext cx="4337957" cy="509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Log-in required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Provides detailed member eligibility information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Pro Tips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Use Medicaid ID#, First Name, and Date of Birth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Make sure no spaces or characters at end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Verify the next month’s eligibility up to 6 days prior to end of month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651609"/>
      </p:ext>
    </p:extLst>
  </p:cSld>
  <p:clrMapOvr>
    <a:masterClrMapping/>
  </p:clrMapOvr>
  <mc:AlternateContent xmlns:mc="http://schemas.openxmlformats.org/markup-compatibility/2006" xmlns:p14="http://schemas.microsoft.com/office/powerpoint/2010/main">
    <mc:Choice Requires="p14">
      <p:transition spd="med" p14:dur="700" advTm="59226">
        <p:fade/>
      </p:transition>
    </mc:Choice>
    <mc:Fallback xmlns="">
      <p:transition spd="med" advTm="59226">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1"/>
            </p:custDataLst>
          </p:nvPr>
        </p:nvSpPr>
        <p:spPr>
          <a:xfrm>
            <a:off x="6244389" y="1679171"/>
            <a:ext cx="5403325" cy="510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Select appropriate provider type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Enter 5 character HCPCS/CPT code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Enter date of service (if future, keep current date)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Inquire on retroactive coverage for the previous 2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Non-covered services will show up as “not billable by provider type”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a:spLocks noGrp="1"/>
          </p:cNvSpPr>
          <p:nvPr>
            <p:ph type="title"/>
            <p:custDataLst>
              <p:tags r:id="rId2"/>
            </p:custDataLst>
          </p:nvPr>
        </p:nvSpPr>
        <p:spPr>
          <a:xfrm>
            <a:off x="619014" y="126195"/>
            <a:ext cx="10101943" cy="949042"/>
          </a:xfrm>
        </p:spPr>
        <p:txBody>
          <a:bodyPr>
            <a:normAutofit/>
          </a:bodyPr>
          <a:lstStyle/>
          <a:p>
            <a:r>
              <a:rPr lang="en-US" sz="4000" b="1" dirty="0" smtClean="0"/>
              <a:t>Coverage and Reimbursement Lookup</a:t>
            </a:r>
            <a:endParaRPr lang="en-US" sz="4000" b="1" dirty="0"/>
          </a:p>
        </p:txBody>
      </p:sp>
      <p:pic>
        <p:nvPicPr>
          <p:cNvPr id="5" name="Picture 4"/>
          <p:cNvPicPr>
            <a:picLocks noChangeAspect="1"/>
          </p:cNvPicPr>
          <p:nvPr/>
        </p:nvPicPr>
        <p:blipFill>
          <a:blip r:embed="rId7"/>
          <a:stretch>
            <a:fillRect/>
          </a:stretch>
        </p:blipFill>
        <p:spPr>
          <a:xfrm>
            <a:off x="771794" y="1514059"/>
            <a:ext cx="4558195" cy="5139200"/>
          </a:xfrm>
          <a:prstGeom prst="rect">
            <a:avLst/>
          </a:prstGeom>
        </p:spPr>
      </p:pic>
    </p:spTree>
    <p:extLst>
      <p:ext uri="{BB962C8B-B14F-4D97-AF65-F5344CB8AC3E}">
        <p14:creationId xmlns:p14="http://schemas.microsoft.com/office/powerpoint/2010/main" val="2698940584"/>
      </p:ext>
    </p:extLst>
  </p:cSld>
  <p:clrMapOvr>
    <a:masterClrMapping/>
  </p:clrMapOvr>
  <mc:AlternateContent xmlns:mc="http://schemas.openxmlformats.org/markup-compatibility/2006" xmlns:p14="http://schemas.microsoft.com/office/powerpoint/2010/main">
    <mc:Choice Requires="p14">
      <p:transition spd="med" p14:dur="700" advTm="55176">
        <p:fade/>
      </p:transition>
    </mc:Choice>
    <mc:Fallback xmlns="">
      <p:transition spd="med" advTm="55176">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pic>
        <p:nvPicPr>
          <p:cNvPr id="3" name="Picture 2"/>
          <p:cNvPicPr>
            <a:picLocks noChangeAspect="1"/>
          </p:cNvPicPr>
          <p:nvPr/>
        </p:nvPicPr>
        <p:blipFill>
          <a:blip r:embed="rId8"/>
          <a:stretch>
            <a:fillRect/>
          </a:stretch>
        </p:blipFill>
        <p:spPr>
          <a:xfrm>
            <a:off x="526604" y="1514059"/>
            <a:ext cx="5450288" cy="5343941"/>
          </a:xfrm>
          <a:prstGeom prst="rect">
            <a:avLst/>
          </a:prstGeom>
        </p:spPr>
      </p:pic>
      <p:pic>
        <p:nvPicPr>
          <p:cNvPr id="5" name="Picture 4"/>
          <p:cNvPicPr>
            <a:picLocks noChangeAspect="1"/>
          </p:cNvPicPr>
          <p:nvPr/>
        </p:nvPicPr>
        <p:blipFill>
          <a:blip r:embed="rId9"/>
          <a:stretch>
            <a:fillRect/>
          </a:stretch>
        </p:blipFill>
        <p:spPr>
          <a:xfrm>
            <a:off x="6117771" y="1501917"/>
            <a:ext cx="5330083" cy="5356083"/>
          </a:xfrm>
          <a:prstGeom prst="rect">
            <a:avLst/>
          </a:prstGeom>
        </p:spPr>
      </p:pic>
      <p:sp>
        <p:nvSpPr>
          <p:cNvPr id="10" name="Oval 9"/>
          <p:cNvSpPr/>
          <p:nvPr>
            <p:custDataLst>
              <p:tags r:id="rId1"/>
            </p:custDataLst>
          </p:nvPr>
        </p:nvSpPr>
        <p:spPr bwMode="auto">
          <a:xfrm>
            <a:off x="526604" y="1921692"/>
            <a:ext cx="1443710" cy="348053"/>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1" name="Oval 10"/>
          <p:cNvSpPr/>
          <p:nvPr>
            <p:custDataLst>
              <p:tags r:id="rId2"/>
            </p:custDataLst>
          </p:nvPr>
        </p:nvSpPr>
        <p:spPr bwMode="auto">
          <a:xfrm>
            <a:off x="6095999" y="1921692"/>
            <a:ext cx="1443710" cy="348053"/>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cxnSp>
        <p:nvCxnSpPr>
          <p:cNvPr id="6" name="Straight Arrow Connector 5"/>
          <p:cNvCxnSpPr>
            <a:stCxn id="10" idx="6"/>
          </p:cNvCxnSpPr>
          <p:nvPr/>
        </p:nvCxnSpPr>
        <p:spPr>
          <a:xfrm>
            <a:off x="1970314" y="2095719"/>
            <a:ext cx="0" cy="464601"/>
          </a:xfrm>
          <a:prstGeom prst="straightConnector1">
            <a:avLst/>
          </a:prstGeom>
          <a:ln w="38100">
            <a:solidFill>
              <a:srgbClr val="7030A0"/>
            </a:solidFill>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7539709" y="2095719"/>
            <a:ext cx="0" cy="464601"/>
          </a:xfrm>
          <a:prstGeom prst="straightConnector1">
            <a:avLst/>
          </a:prstGeom>
          <a:ln w="38100">
            <a:solidFill>
              <a:srgbClr val="7030A0"/>
            </a:solidFill>
            <a:tailEnd type="triangle"/>
          </a:ln>
        </p:spPr>
        <p:style>
          <a:lnRef idx="3">
            <a:schemeClr val="accent6"/>
          </a:lnRef>
          <a:fillRef idx="0">
            <a:schemeClr val="accent6"/>
          </a:fillRef>
          <a:effectRef idx="2">
            <a:schemeClr val="accent6"/>
          </a:effectRef>
          <a:fontRef idx="minor">
            <a:schemeClr val="tx1"/>
          </a:fontRef>
        </p:style>
      </p:cxnSp>
      <p:sp>
        <p:nvSpPr>
          <p:cNvPr id="13" name="Title 1"/>
          <p:cNvSpPr>
            <a:spLocks noGrp="1"/>
          </p:cNvSpPr>
          <p:nvPr>
            <p:ph type="title"/>
            <p:custDataLst>
              <p:tags r:id="rId3"/>
            </p:custDataLst>
          </p:nvPr>
        </p:nvSpPr>
        <p:spPr>
          <a:xfrm>
            <a:off x="619014" y="126195"/>
            <a:ext cx="10101943" cy="949042"/>
          </a:xfrm>
        </p:spPr>
        <p:txBody>
          <a:bodyPr>
            <a:normAutofit/>
          </a:bodyPr>
          <a:lstStyle/>
          <a:p>
            <a:r>
              <a:rPr lang="en-US" sz="4000" b="1" dirty="0" smtClean="0"/>
              <a:t>Coverage and Reimbursement Lookup</a:t>
            </a:r>
            <a:endParaRPr lang="en-US" sz="4000" b="1" dirty="0"/>
          </a:p>
        </p:txBody>
      </p:sp>
    </p:spTree>
    <p:extLst>
      <p:ext uri="{BB962C8B-B14F-4D97-AF65-F5344CB8AC3E}">
        <p14:creationId xmlns:p14="http://schemas.microsoft.com/office/powerpoint/2010/main" val="1252893981"/>
      </p:ext>
    </p:extLst>
  </p:cSld>
  <p:clrMapOvr>
    <a:masterClrMapping/>
  </p:clrMapOvr>
  <mc:AlternateContent xmlns:mc="http://schemas.openxmlformats.org/markup-compatibility/2006" xmlns:p14="http://schemas.microsoft.com/office/powerpoint/2010/main">
    <mc:Choice Requires="p14">
      <p:transition spd="med" p14:dur="700" advTm="45681">
        <p:fade/>
      </p:transition>
    </mc:Choice>
    <mc:Fallback xmlns="">
      <p:transition spd="med" advTm="45681">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What Happens to My Request?</a:t>
            </a:r>
            <a:endParaRPr lang="en-US" b="1"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739833" y="1842603"/>
            <a:ext cx="11219556" cy="4843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Approved</a:t>
            </a:r>
          </a:p>
          <a:p>
            <a:pPr marL="800100" marR="0" lvl="1"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will receive a fax stating the request is approved with the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prior authorization attached</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Pended (temporary internal status</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t>
            </a:r>
          </a:p>
          <a:p>
            <a:pPr lvl="1">
              <a:spcBef>
                <a:spcPts val="300"/>
              </a:spcBef>
              <a:defRPr/>
            </a:pPr>
            <a:r>
              <a:rPr lang="en-US" sz="1800" b="1" dirty="0" smtClean="0">
                <a:solidFill>
                  <a:prstClr val="black"/>
                </a:solidFill>
                <a:latin typeface="Calibri" panose="020F0502020204030204"/>
                <a:cs typeface="Arial" panose="020B0604020202020204" pitchFamily="34" charset="0"/>
              </a:rPr>
              <a:t>Data Entry Review – </a:t>
            </a:r>
            <a:r>
              <a:rPr lang="en-US" sz="1600" dirty="0" smtClean="0">
                <a:solidFill>
                  <a:prstClr val="black"/>
                </a:solidFill>
                <a:latin typeface="Calibri" panose="020F0502020204030204"/>
                <a:cs typeface="Arial" panose="020B0604020202020204" pitchFamily="34" charset="0"/>
              </a:rPr>
              <a:t>Requests that have been verified to have all data entry items completed on the correct form and are pending a primary clinical review for medical necessity</a:t>
            </a:r>
            <a:endParaRPr lang="en-US" sz="1600" b="1" dirty="0" smtClean="0">
              <a:solidFill>
                <a:prstClr val="black"/>
              </a:solidFill>
              <a:latin typeface="Calibri" panose="020F0502020204030204"/>
              <a:cs typeface="Arial" panose="020B0604020202020204" pitchFamily="34" charset="0"/>
            </a:endParaRPr>
          </a:p>
          <a:p>
            <a:pPr lvl="1">
              <a:spcBef>
                <a:spcPts val="300"/>
              </a:spcBef>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Secondary Review - </a:t>
            </a:r>
            <a:r>
              <a:rPr kumimoji="0" lang="en-US" sz="180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R</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equests that have</a:t>
            </a:r>
            <a:r>
              <a:rPr kumimoji="0" lang="en-US" sz="1600" b="0" i="0" u="none" strike="noStrike" kern="1200" cap="none" spc="0" normalizeH="0" noProof="0" dirty="0" smtClean="0">
                <a:ln>
                  <a:noFill/>
                </a:ln>
                <a:solidFill>
                  <a:prstClr val="black"/>
                </a:solidFill>
                <a:effectLst/>
                <a:uLnTx/>
                <a:uFillTx/>
                <a:latin typeface="Calibri" panose="020F0502020204030204"/>
                <a:ea typeface="+mn-ea"/>
                <a:cs typeface="Arial" panose="020B0604020202020204" pitchFamily="34" charset="0"/>
              </a:rPr>
              <a:t> undergone a primary clinical review and have been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referred 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a higher level review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(e.g. review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by physician or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utilization review committee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Returned</a:t>
            </a:r>
          </a:p>
          <a:p>
            <a:pPr lvl="1">
              <a:spcBef>
                <a:spcPts val="300"/>
              </a:spcBef>
              <a:defRPr/>
            </a:pPr>
            <a:r>
              <a:rPr lang="en-US" sz="1800" b="1" dirty="0" smtClean="0">
                <a:solidFill>
                  <a:prstClr val="black"/>
                </a:solidFill>
                <a:latin typeface="Calibri" panose="020F0502020204030204"/>
                <a:cs typeface="Arial" panose="020B0604020202020204" pitchFamily="34" charset="0"/>
              </a:rPr>
              <a:t>Data Entry – </a:t>
            </a:r>
            <a:r>
              <a:rPr lang="en-US" sz="1600" dirty="0" smtClean="0">
                <a:solidFill>
                  <a:prstClr val="black"/>
                </a:solidFill>
                <a:latin typeface="Calibri" panose="020F0502020204030204"/>
                <a:cs typeface="Arial" panose="020B0604020202020204" pitchFamily="34" charset="0"/>
              </a:rPr>
              <a:t>You will receive a return letter addressing the data entry items that are incomplete or incorrect (e.g. outdated form, incorrect Medicaid ID#, missing a required field)</a:t>
            </a:r>
            <a:endParaRPr lang="en-US" sz="1600" b="1" dirty="0" smtClean="0">
              <a:solidFill>
                <a:prstClr val="black"/>
              </a:solidFill>
              <a:latin typeface="Calibri" panose="020F0502020204030204"/>
              <a:cs typeface="Arial" panose="020B0604020202020204" pitchFamily="34" charset="0"/>
            </a:endParaRPr>
          </a:p>
          <a:p>
            <a:pPr lvl="1">
              <a:spcBef>
                <a:spcPts val="300"/>
              </a:spcBef>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Clinical - </a:t>
            </a:r>
            <a:r>
              <a:rPr kumimoji="0" lang="en-US" sz="1600" b="0" i="0" u="none" strike="noStrike" kern="1200" cap="none" spc="0" normalizeH="0" baseline="0" noProof="0" dirty="0" smtClean="0">
                <a:ln>
                  <a:noFill/>
                </a:ln>
                <a:solidFill>
                  <a:prstClr val="black"/>
                </a:solidFill>
                <a:effectLst/>
                <a:uLnTx/>
                <a:uFillTx/>
                <a:latin typeface="Calibri" panose="020F0502020204030204"/>
                <a:cs typeface="Arial" panose="020B0604020202020204" pitchFamily="34" charset="0"/>
              </a:rPr>
              <a:t>You </a:t>
            </a:r>
            <a:r>
              <a:rPr kumimoji="0" lang="en-US" sz="16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will receive a return letter addressing what </a:t>
            </a:r>
            <a:r>
              <a:rPr lang="en-US" sz="1600" dirty="0" smtClean="0">
                <a:solidFill>
                  <a:prstClr val="black"/>
                </a:solidFill>
                <a:latin typeface="Calibri" panose="020F0502020204030204"/>
                <a:cs typeface="Arial" panose="020B0604020202020204" pitchFamily="34" charset="0"/>
              </a:rPr>
              <a:t>clinical documentation is </a:t>
            </a:r>
            <a:r>
              <a:rPr kumimoji="0" lang="en-US" sz="1600" b="0" i="0" u="none" strike="noStrike" kern="1200" cap="none" spc="0" normalizeH="0" baseline="0" noProof="0" dirty="0" smtClean="0">
                <a:ln>
                  <a:noFill/>
                </a:ln>
                <a:solidFill>
                  <a:prstClr val="black"/>
                </a:solidFill>
                <a:effectLst/>
                <a:uLnTx/>
                <a:uFillTx/>
                <a:latin typeface="Calibri" panose="020F0502020204030204"/>
                <a:cs typeface="Arial" panose="020B0604020202020204" pitchFamily="34" charset="0"/>
              </a:rPr>
              <a:t>missing</a:t>
            </a:r>
            <a:r>
              <a:rPr kumimoji="0" lang="en-US" sz="16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 upon resubmission, you must include the following:</a:t>
            </a:r>
          </a:p>
          <a:p>
            <a:pPr marL="1257300" marR="0" lvl="2"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Address every issue that was mentioned in the return letter and include all original documentation</a:t>
            </a:r>
          </a:p>
          <a:p>
            <a:pPr marL="1257300" marR="0" lvl="2"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Update your PA </a:t>
            </a:r>
            <a:r>
              <a:rPr kumimoji="0" lang="en-US" sz="1600" b="0" i="0" u="none" strike="noStrike" kern="1200" cap="none" spc="0" normalizeH="0" baseline="0" noProof="0" dirty="0" smtClean="0">
                <a:ln>
                  <a:noFill/>
                </a:ln>
                <a:solidFill>
                  <a:prstClr val="black"/>
                </a:solidFill>
                <a:effectLst/>
                <a:uLnTx/>
                <a:uFillTx/>
                <a:latin typeface="Calibri" panose="020F0502020204030204"/>
                <a:cs typeface="Arial" panose="020B0604020202020204" pitchFamily="34" charset="0"/>
              </a:rPr>
              <a:t>request form </a:t>
            </a:r>
            <a:r>
              <a:rPr kumimoji="0" lang="en-US" sz="16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(e.g. </a:t>
            </a:r>
            <a:r>
              <a:rPr kumimoji="0" lang="en-US" sz="1600" b="0" i="0" u="none" strike="noStrike" kern="1200" cap="none" spc="0" normalizeH="0" baseline="0" noProof="0" dirty="0" smtClean="0">
                <a:ln>
                  <a:noFill/>
                </a:ln>
                <a:solidFill>
                  <a:prstClr val="black"/>
                </a:solidFill>
                <a:effectLst/>
                <a:uLnTx/>
                <a:uFillTx/>
                <a:latin typeface="Calibri" panose="020F0502020204030204"/>
                <a:cs typeface="Arial" panose="020B0604020202020204" pitchFamily="34" charset="0"/>
              </a:rPr>
              <a:t>d</a:t>
            </a:r>
            <a:r>
              <a:rPr lang="en-US" sz="1600" dirty="0" smtClean="0">
                <a:solidFill>
                  <a:prstClr val="black"/>
                </a:solidFill>
                <a:latin typeface="Calibri" panose="020F0502020204030204"/>
                <a:cs typeface="Arial" panose="020B0604020202020204" pitchFamily="34" charset="0"/>
              </a:rPr>
              <a:t>ate of request</a:t>
            </a:r>
            <a:r>
              <a:rPr kumimoji="0" lang="en-US" sz="1600" b="0" i="0" u="none" strike="noStrike" kern="1200" cap="none" spc="0" normalizeH="0" baseline="0" noProof="0" dirty="0" smtClean="0">
                <a:ln>
                  <a:noFill/>
                </a:ln>
                <a:solidFill>
                  <a:prstClr val="black"/>
                </a:solidFill>
                <a:effectLst/>
                <a:uLnTx/>
                <a:uFillTx/>
                <a:latin typeface="Calibri" panose="020F0502020204030204"/>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Denied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800100" marR="0" lvl="1"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will receive a denial letter explaining what was denied and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why </a:t>
            </a:r>
          </a:p>
          <a:p>
            <a:pPr marL="800100" marR="0" lvl="1" indent="-22860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Request for Hearing form will be attached and must be submitted within 30 days of the date of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denial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4596945"/>
      </p:ext>
    </p:extLst>
  </p:cSld>
  <p:clrMapOvr>
    <a:masterClrMapping/>
  </p:clrMapOvr>
  <mc:AlternateContent xmlns:mc="http://schemas.openxmlformats.org/markup-compatibility/2006" xmlns:p14="http://schemas.microsoft.com/office/powerpoint/2010/main">
    <mc:Choice Requires="p14">
      <p:transition spd="med" p14:dur="700" advTm="94949">
        <p:fade/>
      </p:transition>
    </mc:Choice>
    <mc:Fallback xmlns="">
      <p:transition spd="med" advTm="9494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43" y="144996"/>
            <a:ext cx="10515600" cy="949042"/>
          </a:xfrm>
        </p:spPr>
        <p:txBody>
          <a:bodyPr>
            <a:noAutofit/>
          </a:bodyPr>
          <a:lstStyle/>
          <a:p>
            <a:r>
              <a:rPr lang="en-US" sz="3400" b="1" dirty="0" smtClean="0"/>
              <a:t>Targeted Adult Medicaid (TAM)Dental Benefits</a:t>
            </a:r>
            <a:endParaRPr lang="en-US" sz="3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Dental services are available to eligible Targeted Adult Medicaid (TAM) members who are actively receiving treatment in a substance abuse treatment program as defined in Utah State Code Section 62A-2-101, licensed under Title 62A, Chapter 2, Licensure of Programs and </a:t>
            </a:r>
            <a:r>
              <a:rPr lang="en-US" dirty="0" smtClean="0"/>
              <a:t>Facilities</a:t>
            </a:r>
          </a:p>
          <a:p>
            <a:r>
              <a:rPr lang="en-US" dirty="0" smtClean="0"/>
              <a:t>Dental </a:t>
            </a:r>
            <a:r>
              <a:rPr lang="en-US" dirty="0"/>
              <a:t>services for this population shall be provided through the University of Utah School of Dentistry and their statewide network of contracted </a:t>
            </a:r>
            <a:r>
              <a:rPr lang="en-US" dirty="0" smtClean="0"/>
              <a:t>dentists </a:t>
            </a:r>
          </a:p>
          <a:p>
            <a:r>
              <a:rPr lang="en-US" dirty="0" smtClean="0"/>
              <a:t>Program </a:t>
            </a:r>
            <a:r>
              <a:rPr lang="en-US" dirty="0"/>
              <a:t>coverage and limitations will be updated and available in Utah Administrative Rule R414-49, Utah Medicaid Provider Manual: Dental, Oral Maxillofacial, and Orthodontia Services, and the Utah Medicaid Coverage and Reimbursement Code </a:t>
            </a:r>
            <a:r>
              <a:rPr lang="en-US" dirty="0" smtClean="0"/>
              <a:t>Lookup</a:t>
            </a:r>
            <a:endParaRPr lang="en-US" dirty="0"/>
          </a:p>
        </p:txBody>
      </p:sp>
    </p:spTree>
    <p:extLst>
      <p:ext uri="{BB962C8B-B14F-4D97-AF65-F5344CB8AC3E}">
        <p14:creationId xmlns:p14="http://schemas.microsoft.com/office/powerpoint/2010/main" val="72669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Retroactive Authorization</a:t>
            </a:r>
            <a:endParaRPr lang="en-US" b="1"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85614" y="1383429"/>
            <a:ext cx="12106386" cy="5180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6"/>
          <p:cNvSpPr>
            <a:spLocks noChangeArrowheads="1"/>
          </p:cNvSpPr>
          <p:nvPr>
            <p:custDataLst>
              <p:tags r:id="rId3"/>
            </p:custDataLst>
          </p:nvPr>
        </p:nvSpPr>
        <p:spPr bwMode="auto">
          <a:xfrm>
            <a:off x="673443" y="1884544"/>
            <a:ext cx="10990599" cy="4642392"/>
          </a:xfrm>
          <a:prstGeom prst="rect">
            <a:avLst/>
          </a:prstGeom>
          <a:noFill/>
          <a:ln w="9525">
            <a:noFill/>
            <a:miter lim="800000"/>
            <a:headEnd/>
            <a:tailEnd/>
          </a:ln>
        </p:spPr>
        <p:txBody>
          <a:bodyPr/>
          <a:lstStyle/>
          <a:p>
            <a:pPr marL="228600" marR="0" lvl="0" indent="-228600" algn="l" defTabSz="914400" rtl="0" eaLnBrk="0" fontAlgn="auto" latinLnBrk="0" hangingPunct="0">
              <a:lnSpc>
                <a:spcPct val="90000"/>
              </a:lnSpc>
              <a:spcBef>
                <a:spcPts val="1000"/>
              </a:spcBef>
              <a:spcAft>
                <a:spcPts val="0"/>
              </a:spcAft>
              <a:buClrTx/>
              <a:buSzPct val="113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There  are limited circumstances when a prior authorization would be given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after</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 a service is rendered</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a:t>
            </a:r>
          </a:p>
          <a:p>
            <a:pPr marL="800100" marR="0" lvl="1" indent="-228600" algn="l" defTabSz="914400" rtl="0" eaLnBrk="0" fontAlgn="auto" latinLnBrk="0" hangingPunct="0">
              <a:lnSpc>
                <a:spcPct val="9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Retroactive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Medicaid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eligibility </a:t>
            </a:r>
          </a:p>
          <a:p>
            <a:pPr marL="1257300" marR="0" lvl="2" indent="-228600" algn="l" defTabSz="914400" rtl="0" eaLnBrk="0" fontAlgn="auto" latinLnBrk="0" hangingPunct="0">
              <a:lnSpc>
                <a:spcPct val="9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Retroactive authorization must be requested within 90 days of Medicaid eligibility determination</a:t>
            </a:r>
            <a:endParaRPr kumimoji="0" lang="en-US" sz="2300" b="1"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endParaRPr>
          </a:p>
          <a:p>
            <a:pPr marL="800100" marR="0" lvl="1" indent="-228600" algn="l" defTabSz="914400" rtl="0" eaLnBrk="0" fontAlgn="auto" latinLnBrk="0" hangingPunct="0">
              <a:lnSpc>
                <a:spcPct val="9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Medical supplies provided in a medical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emergency</a:t>
            </a:r>
          </a:p>
          <a:p>
            <a:pPr marL="1257300" marR="0" lvl="2" indent="-228600" algn="l" defTabSz="914400" rtl="0" eaLnBrk="0" fontAlgn="auto" latinLnBrk="0" hangingPunct="0">
              <a:lnSpc>
                <a:spcPct val="9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Retroactive authorization must be requested within 90 days of the medical emergency</a:t>
            </a:r>
            <a:endParaRPr kumimoji="0" lang="en-US" sz="23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endParaRPr>
          </a:p>
          <a:p>
            <a:pPr marL="800100" marR="0" lvl="1" indent="-228600" algn="l" defTabSz="914400" rtl="0" eaLnBrk="0" fontAlgn="auto" latinLnBrk="0" hangingPunct="0">
              <a:lnSpc>
                <a:spcPct val="9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Medical emergency</a:t>
            </a:r>
          </a:p>
          <a:p>
            <a:pPr marL="1257300" marR="0" lvl="2" indent="-228600" algn="l" defTabSz="914400" rtl="0" eaLnBrk="0" fontAlgn="auto" latinLnBrk="0" hangingPunct="0">
              <a:lnSpc>
                <a:spcPct val="9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Retroactive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authorization must be requested within 90 days of medical emergency</a:t>
            </a:r>
            <a:endParaRPr kumimoji="0" lang="en-US" sz="23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endParaRPr>
          </a:p>
        </p:txBody>
      </p:sp>
    </p:spTree>
    <p:extLst>
      <p:ext uri="{BB962C8B-B14F-4D97-AF65-F5344CB8AC3E}">
        <p14:creationId xmlns:p14="http://schemas.microsoft.com/office/powerpoint/2010/main" val="2944884276"/>
      </p:ext>
    </p:extLst>
  </p:cSld>
  <p:clrMapOvr>
    <a:masterClrMapping/>
  </p:clrMapOvr>
  <mc:AlternateContent xmlns:mc="http://schemas.openxmlformats.org/markup-compatibility/2006" xmlns:p14="http://schemas.microsoft.com/office/powerpoint/2010/main">
    <mc:Choice Requires="p14">
      <p:transition spd="med" p14:dur="700" advTm="40287">
        <p:fade/>
      </p:transition>
    </mc:Choice>
    <mc:Fallback xmlns="">
      <p:transition spd="med" advTm="40287">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Retroactive Authorization</a:t>
            </a:r>
            <a:endParaRPr lang="en-US" b="1" dirty="0"/>
          </a:p>
        </p:txBody>
      </p:sp>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85614" y="1383429"/>
            <a:ext cx="12106386" cy="5180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6"/>
          <p:cNvSpPr>
            <a:spLocks noChangeArrowheads="1"/>
          </p:cNvSpPr>
          <p:nvPr>
            <p:custDataLst>
              <p:tags r:id="rId3"/>
            </p:custDataLst>
          </p:nvPr>
        </p:nvSpPr>
        <p:spPr bwMode="auto">
          <a:xfrm>
            <a:off x="613571" y="1884544"/>
            <a:ext cx="11050471" cy="4642392"/>
          </a:xfrm>
          <a:prstGeom prst="rect">
            <a:avLst/>
          </a:prstGeom>
          <a:noFill/>
          <a:ln w="9525">
            <a:noFill/>
            <a:miter lim="800000"/>
            <a:headEnd/>
            <a:tailEnd/>
          </a:ln>
        </p:spPr>
        <p:txBody>
          <a:bodyPr/>
          <a:lstStyle/>
          <a:p>
            <a:pPr marL="457200" marR="0" lvl="0" indent="-457200" algn="l" defTabSz="914400" rtl="0" eaLnBrk="0" fontAlgn="auto" latinLnBrk="0" hangingPunct="0">
              <a:lnSpc>
                <a:spcPct val="90000"/>
              </a:lnSpc>
              <a:spcBef>
                <a:spcPts val="1000"/>
              </a:spcBef>
              <a:spcAft>
                <a:spcPts val="0"/>
              </a:spcAft>
              <a:buClrTx/>
              <a:buSzPct val="113000"/>
              <a:buFont typeface="Arial" pitchFamily="34" charset="0"/>
              <a:buChar char="•"/>
              <a:tabLst/>
              <a:defRPr/>
            </a:pPr>
            <a:endParaRPr kumimoji="0" lang="en-US" sz="23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endParaRPr>
          </a:p>
        </p:txBody>
      </p:sp>
      <p:sp>
        <p:nvSpPr>
          <p:cNvPr id="3" name="Rectangle 2"/>
          <p:cNvSpPr/>
          <p:nvPr>
            <p:custDataLst>
              <p:tags r:id="rId4"/>
            </p:custDataLst>
          </p:nvPr>
        </p:nvSpPr>
        <p:spPr>
          <a:xfrm>
            <a:off x="764771" y="1950125"/>
            <a:ext cx="10984885" cy="4457631"/>
          </a:xfrm>
          <a:prstGeom prst="rect">
            <a:avLst/>
          </a:prstGeom>
        </p:spPr>
        <p:txBody>
          <a:bodyPr wrap="square">
            <a:spAutoFit/>
          </a:bodyPr>
          <a:lstStyle/>
          <a:p>
            <a:pPr marL="800100" marR="0" lvl="1" indent="-228600" algn="l" defTabSz="914400" rtl="0" eaLnBrk="0" fontAlgn="auto" latinLnBrk="0" hangingPunct="0">
              <a:lnSpc>
                <a:spcPct val="10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Surgical exceptions (e.g. surgical procedure changed or discovered intraoperatively)</a:t>
            </a:r>
          </a:p>
          <a:p>
            <a:pPr marL="1257300" marR="0" lvl="2" indent="-228600" algn="l" defTabSz="914400" rtl="0" eaLnBrk="0" fontAlgn="auto" latinLnBrk="0" hangingPunct="0">
              <a:lnSpc>
                <a:spcPct val="10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Retroactive authorization must be requested within 90 days of surgical procedure</a:t>
            </a:r>
          </a:p>
          <a:p>
            <a:pPr marL="800100" marR="0" lvl="1" indent="-228600" algn="l" defTabSz="914400" rtl="0" eaLnBrk="0" fontAlgn="auto" latinLnBrk="0" hangingPunct="0">
              <a:lnSpc>
                <a:spcPct val="10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Anesthesia exceptions (e.g. surgeon did not obtain prior authorization)</a:t>
            </a:r>
          </a:p>
          <a:p>
            <a:pPr marL="228600" marR="0" lvl="0" indent="-228600" algn="l" defTabSz="914400" rtl="0" eaLnBrk="0" fontAlgn="auto" latinLnBrk="0" hangingPunct="0">
              <a:lnSpc>
                <a:spcPct val="10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Complete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the request for prior authorization and include the reason the service was provided without prior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authorization </a:t>
            </a:r>
          </a:p>
          <a:p>
            <a:pPr marL="228600" marR="0" lvl="0" indent="-228600" algn="l" defTabSz="914400" rtl="0" eaLnBrk="0" fontAlgn="auto" latinLnBrk="0" hangingPunct="0">
              <a:lnSpc>
                <a:spcPct val="100000"/>
              </a:lnSpc>
              <a:spcBef>
                <a:spcPts val="1000"/>
              </a:spcBef>
              <a:spcAft>
                <a:spcPts val="0"/>
              </a:spcAft>
              <a:buClrTx/>
              <a:buSzPct val="113000"/>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Include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all required medical record documentation and send the request to the appropriate fax number listed on the request form or form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instructions</a:t>
            </a:r>
          </a:p>
          <a:p>
            <a:pPr marL="685800" lvl="1" indent="-228600" eaLnBrk="0" hangingPunct="0">
              <a:spcBef>
                <a:spcPts val="1000"/>
              </a:spcBef>
              <a:buSzPct val="113000"/>
              <a:buFont typeface="Arial" panose="020B0604020202020204" pitchFamily="34" charset="0"/>
              <a:buChar char="•"/>
              <a:defRPr/>
            </a:pPr>
            <a:r>
              <a:rPr kumimoji="0" lang="en-US" sz="26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rPr>
              <a:t>See the Section 1 Medicaid manual for complete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96" charset="-128"/>
                <a:cs typeface="+mn-cs"/>
              </a:rPr>
              <a:t>details </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endParaRPr>
          </a:p>
        </p:txBody>
      </p:sp>
    </p:spTree>
    <p:extLst>
      <p:ext uri="{BB962C8B-B14F-4D97-AF65-F5344CB8AC3E}">
        <p14:creationId xmlns:p14="http://schemas.microsoft.com/office/powerpoint/2010/main" val="2987529189"/>
      </p:ext>
    </p:extLst>
  </p:cSld>
  <p:clrMapOvr>
    <a:masterClrMapping/>
  </p:clrMapOvr>
  <mc:AlternateContent xmlns:mc="http://schemas.openxmlformats.org/markup-compatibility/2006" xmlns:p14="http://schemas.microsoft.com/office/powerpoint/2010/main">
    <mc:Choice Requires="p14">
      <p:transition spd="med" p14:dur="700" advTm="62000">
        <p:fade/>
      </p:transition>
    </mc:Choice>
    <mc:Fallback xmlns="">
      <p:transition spd="med" advTm="62000">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47764" b="4988"/>
          <a:stretch/>
        </p:blipFill>
        <p:spPr bwMode="auto">
          <a:xfrm>
            <a:off x="1430849" y="3455431"/>
            <a:ext cx="8338117" cy="252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rotWithShape="1">
          <a:blip r:embed="rId9"/>
          <a:srcRect t="2231"/>
          <a:stretch/>
        </p:blipFill>
        <p:spPr>
          <a:xfrm>
            <a:off x="269532" y="1639406"/>
            <a:ext cx="11020425" cy="1815940"/>
          </a:xfrm>
          <a:prstGeom prst="rect">
            <a:avLst/>
          </a:prstGeom>
        </p:spPr>
      </p:pic>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Where Can I Find Criteria?</a:t>
            </a:r>
            <a:endParaRPr lang="en-US" b="1" dirty="0"/>
          </a:p>
        </p:txBody>
      </p:sp>
      <p:pic>
        <p:nvPicPr>
          <p:cNvPr id="4" name="Content Placeholder 3"/>
          <p:cNvPicPr>
            <a:picLocks noGrp="1" noChangeAspect="1"/>
          </p:cNvPicPr>
          <p:nvPr>
            <p:ph idx="1"/>
          </p:nvPr>
        </p:nvPicPr>
        <p:blipFill>
          <a:blip r:embed="rId10"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85614" y="1383429"/>
            <a:ext cx="12106386" cy="5180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p:cNvSpPr/>
          <p:nvPr>
            <p:custDataLst>
              <p:tags r:id="rId3"/>
            </p:custDataLst>
          </p:nvPr>
        </p:nvSpPr>
        <p:spPr bwMode="auto">
          <a:xfrm>
            <a:off x="2450339" y="4094083"/>
            <a:ext cx="1226926" cy="304800"/>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1" name="Oval 10"/>
          <p:cNvSpPr/>
          <p:nvPr>
            <p:custDataLst>
              <p:tags r:id="rId4"/>
            </p:custDataLst>
          </p:nvPr>
        </p:nvSpPr>
        <p:spPr bwMode="auto">
          <a:xfrm>
            <a:off x="2450339" y="5653548"/>
            <a:ext cx="709750" cy="264057"/>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2" name="TextBox 11"/>
          <p:cNvSpPr txBox="1"/>
          <p:nvPr>
            <p:custDataLst>
              <p:tags r:id="rId5"/>
            </p:custDataLst>
          </p:nvPr>
        </p:nvSpPr>
        <p:spPr>
          <a:xfrm>
            <a:off x="6169294" y="3595444"/>
            <a:ext cx="5019749" cy="2677656"/>
          </a:xfrm>
          <a:prstGeom prst="rect">
            <a:avLst/>
          </a:prstGeom>
          <a:solidFill>
            <a:srgbClr val="FF9900">
              <a:alpha val="96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Other 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Coverage and Reimbursement Lookup Tool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Email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medicaidcriteria@utah.gov</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specific criteria that can’t be found on the web (24 hour response time</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175820"/>
      </p:ext>
    </p:extLst>
  </p:cSld>
  <p:clrMapOvr>
    <a:masterClrMapping/>
  </p:clrMapOvr>
  <mc:AlternateContent xmlns:mc="http://schemas.openxmlformats.org/markup-compatibility/2006" xmlns:p14="http://schemas.microsoft.com/office/powerpoint/2010/main">
    <mc:Choice Requires="p14">
      <p:transition spd="med" p14:dur="700" advTm="74010">
        <p:fade/>
      </p:transition>
    </mc:Choice>
    <mc:Fallback xmlns="">
      <p:transition spd="med" advTm="740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What’s New in Prior Authorization</a:t>
            </a:r>
            <a:endParaRPr lang="en-US" b="1" dirty="0"/>
          </a:p>
        </p:txBody>
      </p:sp>
      <p:pic>
        <p:nvPicPr>
          <p:cNvPr id="4"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85614" y="1383429"/>
            <a:ext cx="12106386" cy="5180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6"/>
          <p:cNvSpPr>
            <a:spLocks noChangeArrowheads="1"/>
          </p:cNvSpPr>
          <p:nvPr>
            <p:custDataLst>
              <p:tags r:id="rId3"/>
            </p:custDataLst>
          </p:nvPr>
        </p:nvSpPr>
        <p:spPr bwMode="auto">
          <a:xfrm>
            <a:off x="381000" y="1600200"/>
            <a:ext cx="11342914" cy="4963884"/>
          </a:xfrm>
          <a:prstGeom prst="rect">
            <a:avLst/>
          </a:prstGeom>
          <a:noFill/>
          <a:ln w="9525">
            <a:noFill/>
            <a:miter lim="800000"/>
            <a:headEnd/>
            <a:tailEnd/>
          </a:ln>
        </p:spPr>
        <p:txBody>
          <a:bodyPr/>
          <a:lstStyle/>
          <a:p>
            <a:pPr marL="457200" marR="0" lvl="0" indent="-457200" algn="l" defTabSz="914400" rtl="0" eaLnBrk="0" fontAlgn="auto" latinLnBrk="0" hangingPunct="0">
              <a:lnSpc>
                <a:spcPct val="100000"/>
              </a:lnSpc>
              <a:spcBef>
                <a:spcPts val="0"/>
              </a:spcBef>
              <a:spcAft>
                <a:spcPts val="0"/>
              </a:spcAft>
              <a:buClrTx/>
              <a:buSzPct val="113000"/>
              <a:buFont typeface="Arial"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endParaRPr>
          </a:p>
        </p:txBody>
      </p:sp>
      <p:sp>
        <p:nvSpPr>
          <p:cNvPr id="8" name="Content Placeholder 2"/>
          <p:cNvSpPr txBox="1">
            <a:spLocks/>
          </p:cNvSpPr>
          <p:nvPr>
            <p:custDataLst>
              <p:tags r:id="rId4"/>
            </p:custDataLst>
          </p:nvPr>
        </p:nvSpPr>
        <p:spPr>
          <a:xfrm>
            <a:off x="673443" y="1921693"/>
            <a:ext cx="11284513" cy="43999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Updated PA request forms</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solidFill>
                  <a:prstClr val="black"/>
                </a:solidFill>
                <a:latin typeface="Calibri" panose="020F0502020204030204"/>
              </a:rPr>
              <a:t>Substance Use Residential Treatment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Hospice</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Applied Behavior Analysis (ABA) Services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New PA request forms </a:t>
            </a:r>
          </a:p>
          <a:p>
            <a:pPr lvl="1">
              <a:spcBef>
                <a:spcPts val="1000"/>
              </a:spcBef>
              <a:defRPr/>
            </a:pPr>
            <a:r>
              <a:rPr lang="en-US" dirty="0" smtClean="0">
                <a:solidFill>
                  <a:prstClr val="black"/>
                </a:solidFill>
                <a:latin typeface="Calibri" panose="020F0502020204030204"/>
              </a:rPr>
              <a:t>Home Health</a:t>
            </a:r>
          </a:p>
          <a:p>
            <a:pPr lvl="1">
              <a:spcBef>
                <a:spcPts val="1000"/>
              </a:spcBef>
              <a:defRPr/>
            </a:pPr>
            <a:r>
              <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rPr>
              <a:t>Physical/Occupational Therapy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Update to InterQual criteria and provider</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manuals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Updated PA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solidFill>
                  <a:prstClr val="black"/>
                </a:solidFill>
                <a:latin typeface="Calibri" panose="020F0502020204030204"/>
              </a:rPr>
              <a:t>New staffing and method for how prior authorization requests are processed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74513"/>
      </p:ext>
    </p:extLst>
  </p:cSld>
  <p:clrMapOvr>
    <a:masterClrMapping/>
  </p:clrMapOvr>
  <mc:AlternateContent xmlns:mc="http://schemas.openxmlformats.org/markup-compatibility/2006" xmlns:p14="http://schemas.microsoft.com/office/powerpoint/2010/main">
    <mc:Choice Requires="p14">
      <p:transition spd="med" p14:dur="700" advTm="77554">
        <p:fade/>
      </p:transition>
    </mc:Choice>
    <mc:Fallback xmlns="">
      <p:transition spd="med" advTm="77554">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47764" b="4988"/>
          <a:stretch/>
        </p:blipFill>
        <p:spPr bwMode="auto">
          <a:xfrm>
            <a:off x="1430849" y="3455431"/>
            <a:ext cx="8338117" cy="252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rotWithShape="1">
          <a:blip r:embed="rId9"/>
          <a:srcRect t="2231"/>
          <a:stretch/>
        </p:blipFill>
        <p:spPr>
          <a:xfrm>
            <a:off x="269532" y="1639406"/>
            <a:ext cx="11020425" cy="1815940"/>
          </a:xfrm>
          <a:prstGeom prst="rect">
            <a:avLst/>
          </a:prstGeom>
        </p:spPr>
      </p:pic>
      <p:sp>
        <p:nvSpPr>
          <p:cNvPr id="2" name="Title 1"/>
          <p:cNvSpPr>
            <a:spLocks noGrp="1"/>
          </p:cNvSpPr>
          <p:nvPr>
            <p:ph type="title"/>
            <p:custDataLst>
              <p:tags r:id="rId2"/>
            </p:custDataLst>
          </p:nvPr>
        </p:nvSpPr>
        <p:spPr>
          <a:xfrm>
            <a:off x="673443" y="144996"/>
            <a:ext cx="10515600" cy="949042"/>
          </a:xfrm>
        </p:spPr>
        <p:txBody>
          <a:bodyPr>
            <a:normAutofit/>
          </a:bodyPr>
          <a:lstStyle/>
          <a:p>
            <a:r>
              <a:rPr lang="en-US" b="1" dirty="0" smtClean="0"/>
              <a:t>FAQ’s and Contact Info</a:t>
            </a:r>
            <a:endParaRPr lang="en-US" b="1" dirty="0"/>
          </a:p>
        </p:txBody>
      </p:sp>
      <p:pic>
        <p:nvPicPr>
          <p:cNvPr id="4" name="Content Placeholder 3"/>
          <p:cNvPicPr>
            <a:picLocks noGrp="1" noChangeAspect="1"/>
          </p:cNvPicPr>
          <p:nvPr>
            <p:ph idx="1"/>
          </p:nvPr>
        </p:nvPicPr>
        <p:blipFill>
          <a:blip r:embed="rId10"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3"/>
            </p:custDataLst>
          </p:nvPr>
        </p:nvSpPr>
        <p:spPr>
          <a:xfrm>
            <a:off x="85614" y="1383429"/>
            <a:ext cx="12106386" cy="5180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6"/>
          <p:cNvSpPr>
            <a:spLocks noChangeArrowheads="1"/>
          </p:cNvSpPr>
          <p:nvPr>
            <p:custDataLst>
              <p:tags r:id="rId4"/>
            </p:custDataLst>
          </p:nvPr>
        </p:nvSpPr>
        <p:spPr bwMode="auto">
          <a:xfrm>
            <a:off x="381000" y="1600200"/>
            <a:ext cx="11342914" cy="4963884"/>
          </a:xfrm>
          <a:prstGeom prst="rect">
            <a:avLst/>
          </a:prstGeom>
          <a:noFill/>
          <a:ln w="9525">
            <a:noFill/>
            <a:miter lim="800000"/>
            <a:headEnd/>
            <a:tailEnd/>
          </a:ln>
        </p:spPr>
        <p:txBody>
          <a:bodyPr/>
          <a:lstStyle/>
          <a:p>
            <a:pPr marL="457200" marR="0" lvl="0" indent="-457200" algn="l" defTabSz="914400" rtl="0" eaLnBrk="0" fontAlgn="auto" latinLnBrk="0" hangingPunct="0">
              <a:lnSpc>
                <a:spcPct val="100000"/>
              </a:lnSpc>
              <a:spcBef>
                <a:spcPts val="0"/>
              </a:spcBef>
              <a:spcAft>
                <a:spcPts val="0"/>
              </a:spcAft>
              <a:buClrTx/>
              <a:buSzPct val="113000"/>
              <a:buFont typeface="Arial"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itchFamily="-96" charset="-128"/>
              <a:cs typeface="+mn-cs"/>
            </a:endParaRPr>
          </a:p>
        </p:txBody>
      </p:sp>
      <p:sp>
        <p:nvSpPr>
          <p:cNvPr id="11" name="Oval 10"/>
          <p:cNvSpPr/>
          <p:nvPr>
            <p:custDataLst>
              <p:tags r:id="rId5"/>
            </p:custDataLst>
          </p:nvPr>
        </p:nvSpPr>
        <p:spPr bwMode="auto">
          <a:xfrm>
            <a:off x="2361848" y="5034395"/>
            <a:ext cx="1143000" cy="275115"/>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sp>
        <p:nvSpPr>
          <p:cNvPr id="12" name="Oval 11"/>
          <p:cNvSpPr/>
          <p:nvPr>
            <p:custDataLst>
              <p:tags r:id="rId6"/>
            </p:custDataLst>
          </p:nvPr>
        </p:nvSpPr>
        <p:spPr bwMode="auto">
          <a:xfrm>
            <a:off x="2361848" y="5331968"/>
            <a:ext cx="1937658" cy="304800"/>
          </a:xfrm>
          <a:prstGeom prst="ellipse">
            <a:avLst/>
          </a:prstGeom>
          <a:solidFill>
            <a:schemeClr val="bg1">
              <a:alpha val="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charset="0"/>
              <a:ea typeface="ＭＳ Ｐゴシック" pitchFamily="-96" charset="-128"/>
              <a:cs typeface="+mn-cs"/>
            </a:endParaRPr>
          </a:p>
        </p:txBody>
      </p:sp>
      <p:pic>
        <p:nvPicPr>
          <p:cNvPr id="3" name="Picture 2"/>
          <p:cNvPicPr>
            <a:picLocks noChangeAspect="1"/>
          </p:cNvPicPr>
          <p:nvPr/>
        </p:nvPicPr>
        <p:blipFill>
          <a:blip r:embed="rId12"/>
          <a:stretch>
            <a:fillRect/>
          </a:stretch>
        </p:blipFill>
        <p:spPr>
          <a:xfrm>
            <a:off x="3275542" y="1514059"/>
            <a:ext cx="5008403" cy="5152876"/>
          </a:xfrm>
          <a:prstGeom prst="rect">
            <a:avLst/>
          </a:prstGeom>
        </p:spPr>
      </p:pic>
    </p:spTree>
    <p:custDataLst>
      <p:tags r:id="rId1"/>
    </p:custDataLst>
    <p:extLst>
      <p:ext uri="{BB962C8B-B14F-4D97-AF65-F5344CB8AC3E}">
        <p14:creationId xmlns:p14="http://schemas.microsoft.com/office/powerpoint/2010/main" val="3384223684"/>
      </p:ext>
    </p:extLst>
  </p:cSld>
  <p:clrMapOvr>
    <a:masterClrMapping/>
  </p:clrMapOvr>
  <mc:AlternateContent xmlns:mc="http://schemas.openxmlformats.org/markup-compatibility/2006" xmlns:p14="http://schemas.microsoft.com/office/powerpoint/2010/main">
    <mc:Choice Requires="p14">
      <p:transition spd="med" p14:dur="700" advTm="36754">
        <p:fade/>
      </p:transition>
    </mc:Choice>
    <mc:Fallback xmlns="">
      <p:transition spd="med" advTm="367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3443" y="144996"/>
            <a:ext cx="10515600" cy="949042"/>
          </a:xfrm>
        </p:spPr>
        <p:txBody>
          <a:bodyPr>
            <a:normAutofit/>
          </a:bodyPr>
          <a:lstStyle/>
          <a:p>
            <a:r>
              <a:rPr lang="en-US" b="1" dirty="0" smtClean="0"/>
              <a:t>Questions and answers</a:t>
            </a:r>
            <a:endParaRPr lang="en-US" b="1"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974655"/>
            <a:ext cx="12192000" cy="539404"/>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200" y="65907"/>
            <a:ext cx="2450757" cy="947037"/>
          </a:xfrm>
          <a:prstGeom prst="rect">
            <a:avLst/>
          </a:prstGeom>
        </p:spPr>
      </p:pic>
      <p:sp>
        <p:nvSpPr>
          <p:cNvPr id="9" name="Content Placeholder 2"/>
          <p:cNvSpPr txBox="1">
            <a:spLocks/>
          </p:cNvSpPr>
          <p:nvPr>
            <p:custDataLst>
              <p:tags r:id="rId2"/>
            </p:custDataLst>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Image result for q and a'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333" y="1923696"/>
            <a:ext cx="3440381" cy="344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79459"/>
      </p:ext>
    </p:extLst>
  </p:cSld>
  <p:clrMapOvr>
    <a:masterClrMapping/>
  </p:clrMapOvr>
  <p:transition advTm="71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750" fill="hold"/>
                                        <p:tgtEl>
                                          <p:spTgt spid="2050"/>
                                        </p:tgtEl>
                                        <p:attrNameLst>
                                          <p:attrName>ppt_w</p:attrName>
                                        </p:attrNameLst>
                                      </p:cBhvr>
                                      <p:tavLst>
                                        <p:tav tm="0">
                                          <p:val>
                                            <p:fltVal val="0"/>
                                          </p:val>
                                        </p:tav>
                                        <p:tav tm="100000">
                                          <p:val>
                                            <p:strVal val="#ppt_w"/>
                                          </p:val>
                                        </p:tav>
                                      </p:tavLst>
                                    </p:anim>
                                    <p:anim calcmode="lin" valueType="num">
                                      <p:cBhvr>
                                        <p:cTn id="8" dur="750" fill="hold"/>
                                        <p:tgtEl>
                                          <p:spTgt spid="2050"/>
                                        </p:tgtEl>
                                        <p:attrNameLst>
                                          <p:attrName>ppt_h</p:attrName>
                                        </p:attrNameLst>
                                      </p:cBhvr>
                                      <p:tavLst>
                                        <p:tav tm="0">
                                          <p:val>
                                            <p:fltVal val="0"/>
                                          </p:val>
                                        </p:tav>
                                        <p:tav tm="100000">
                                          <p:val>
                                            <p:strVal val="#ppt_h"/>
                                          </p:val>
                                        </p:tav>
                                      </p:tavLst>
                                    </p:anim>
                                    <p:animEffect transition="in" filter="fade">
                                      <p:cBhvr>
                                        <p:cTn id="9"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510988" y="1595716"/>
            <a:ext cx="9937376" cy="3048000"/>
          </a:xfrm>
        </p:spPr>
        <p:txBody>
          <a:bodyPr anchor="t">
            <a:normAutofit/>
          </a:bodyPr>
          <a:lstStyle/>
          <a:p>
            <a:pPr algn="ctr" eaLnBrk="1" hangingPunct="1">
              <a:lnSpc>
                <a:spcPct val="100000"/>
              </a:lnSpc>
              <a:spcBef>
                <a:spcPts val="0"/>
              </a:spcBef>
            </a:pPr>
            <a:r>
              <a:rPr lang="en-US" sz="5200" b="1" dirty="0">
                <a:solidFill>
                  <a:schemeClr val="tx1"/>
                </a:solidFill>
                <a:latin typeface="+mj-lt"/>
                <a:cs typeface="Times New Roman" charset="0"/>
              </a:rPr>
              <a:t>Utah </a:t>
            </a:r>
            <a:r>
              <a:rPr lang="en-US" sz="5200" b="1" dirty="0" smtClean="0">
                <a:solidFill>
                  <a:schemeClr val="tx1"/>
                </a:solidFill>
                <a:latin typeface="+mj-lt"/>
                <a:cs typeface="Times New Roman" charset="0"/>
              </a:rPr>
              <a:t>Office </a:t>
            </a:r>
            <a:r>
              <a:rPr lang="en-US" sz="5200" b="1" dirty="0">
                <a:solidFill>
                  <a:schemeClr val="tx1"/>
                </a:solidFill>
                <a:latin typeface="+mj-lt"/>
                <a:cs typeface="Times New Roman" charset="0"/>
              </a:rPr>
              <a:t>of </a:t>
            </a:r>
            <a:r>
              <a:rPr lang="en-US" sz="5200" b="1" dirty="0" smtClean="0">
                <a:solidFill>
                  <a:schemeClr val="tx1"/>
                </a:solidFill>
                <a:latin typeface="+mj-lt"/>
                <a:cs typeface="Times New Roman" charset="0"/>
              </a:rPr>
              <a:t>Inspector </a:t>
            </a:r>
            <a:r>
              <a:rPr lang="en-US" sz="5200" b="1" dirty="0">
                <a:solidFill>
                  <a:schemeClr val="tx1"/>
                </a:solidFill>
                <a:latin typeface="+mj-lt"/>
                <a:cs typeface="Times New Roman" charset="0"/>
              </a:rPr>
              <a:t>General </a:t>
            </a:r>
            <a:r>
              <a:rPr lang="en-US" sz="5200" b="1" dirty="0" smtClean="0">
                <a:solidFill>
                  <a:schemeClr val="tx1"/>
                </a:solidFill>
                <a:latin typeface="+mj-lt"/>
                <a:cs typeface="Times New Roman" charset="0"/>
              </a:rPr>
              <a:t>of </a:t>
            </a:r>
            <a:r>
              <a:rPr lang="en-US" sz="5200" b="1" dirty="0">
                <a:solidFill>
                  <a:schemeClr val="tx1"/>
                </a:solidFill>
                <a:latin typeface="+mj-lt"/>
                <a:cs typeface="Times New Roman" charset="0"/>
              </a:rPr>
              <a:t>Medicaid Services</a:t>
            </a:r>
          </a:p>
          <a:p>
            <a:pPr algn="ctr" eaLnBrk="1" hangingPunct="1"/>
            <a:endParaRPr lang="en-US" sz="5200" b="1" u="sng" dirty="0">
              <a:latin typeface="Times New Roman" charset="0"/>
              <a:cs typeface="Times New Roman" charset="0"/>
            </a:endParaRPr>
          </a:p>
        </p:txBody>
      </p:sp>
      <p:pic>
        <p:nvPicPr>
          <p:cNvPr id="2" name="Picture 1"/>
          <p:cNvPicPr>
            <a:picLocks noChangeAspect="1"/>
          </p:cNvPicPr>
          <p:nvPr/>
        </p:nvPicPr>
        <p:blipFill>
          <a:blip r:embed="rId3"/>
          <a:stretch>
            <a:fillRect/>
          </a:stretch>
        </p:blipFill>
        <p:spPr>
          <a:xfrm>
            <a:off x="1753538" y="4486835"/>
            <a:ext cx="7452275" cy="1752600"/>
          </a:xfrm>
          <a:prstGeom prst="rect">
            <a:avLst/>
          </a:prstGeom>
        </p:spPr>
      </p:pic>
    </p:spTree>
    <p:extLst>
      <p:ext uri="{BB962C8B-B14F-4D97-AF65-F5344CB8AC3E}">
        <p14:creationId xmlns:p14="http://schemas.microsoft.com/office/powerpoint/2010/main" val="37163092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905" y="379386"/>
            <a:ext cx="8534400" cy="489364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Trebuchet MS" panose="020B0603020202020204"/>
                <a:ea typeface="+mn-ea"/>
                <a:cs typeface="+mn-cs"/>
              </a:rPr>
              <a:t>About Utah </a:t>
            </a: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OIG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2"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The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Utah Office of Inspector General (Utah OIG) is an independent government agency tasked by statute to conduct oversight of the Utah Medicaid program.  This includes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audits, inspections, investigations, monitoring, education and training, and policy reviews.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Utah OIG is able to make recommendations to Medicaid about how to improve operations and efficiency of the program.  The office works to identify, prevent and recover taxpayer monies that are expended as the result of fraud, waste and </a:t>
            </a: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abuse.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2"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10641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434788" y="971320"/>
          <a:ext cx="9143998" cy="588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39587" y="251013"/>
            <a:ext cx="85344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Utah OIG Oversight Universe</a:t>
            </a: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676365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1235" y="312133"/>
            <a:ext cx="71628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Trebuchet MS" panose="020B0603020202020204"/>
                <a:ea typeface="+mn-ea"/>
                <a:cs typeface="+mn-cs"/>
              </a:rPr>
              <a:t>Causes of Improper Payments</a:t>
            </a:r>
          </a:p>
        </p:txBody>
      </p:sp>
      <p:sp>
        <p:nvSpPr>
          <p:cNvPr id="10" name="TextBox 9"/>
          <p:cNvSpPr txBox="1"/>
          <p:nvPr/>
        </p:nvSpPr>
        <p:spPr>
          <a:xfrm>
            <a:off x="829235" y="3583995"/>
            <a:ext cx="8686800" cy="2308324"/>
          </a:xfrm>
          <a:prstGeom prst="rect">
            <a:avLst/>
          </a:prstGeom>
          <a:noFill/>
        </p:spPr>
        <p:txBody>
          <a:bodyPr wrap="square" rtlCol="0">
            <a:spAutoFit/>
          </a:bodyPr>
          <a:lstStyle/>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Common errors include insufficient documentation:</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CMS reported in 2015 that insufficient documentation was the “most common </a:t>
            </a: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error”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Overpayments may have been proper, but lack of documentation caused recovery as </a:t>
            </a: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overpayment</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Majority of improper payments are unintentional errors (CMS, 2015</a:t>
            </a: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Utah OIG identifies all causes of improper payments:</a:t>
            </a:r>
          </a:p>
          <a:p>
            <a:pPr marL="1200150" marR="0" lvl="2"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From mistakes to intentional </a:t>
            </a: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deception  </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Chevron 2"/>
          <p:cNvSpPr/>
          <p:nvPr/>
        </p:nvSpPr>
        <p:spPr>
          <a:xfrm>
            <a:off x="1165411" y="1614945"/>
            <a:ext cx="1612544" cy="762000"/>
          </a:xfrm>
          <a:prstGeom prst="chevron">
            <a:avLst/>
          </a:prstGeom>
          <a:solidFill>
            <a:srgbClr val="6076B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Errors</a:t>
            </a:r>
          </a:p>
        </p:txBody>
      </p:sp>
      <p:sp>
        <p:nvSpPr>
          <p:cNvPr id="9" name="Chevron 8"/>
          <p:cNvSpPr/>
          <p:nvPr/>
        </p:nvSpPr>
        <p:spPr>
          <a:xfrm>
            <a:off x="3070308" y="1684278"/>
            <a:ext cx="1612544" cy="762000"/>
          </a:xfrm>
          <a:prstGeom prst="chevron">
            <a:avLst/>
          </a:prstGeom>
          <a:solidFill>
            <a:srgbClr val="6076B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Waste</a:t>
            </a:r>
          </a:p>
        </p:txBody>
      </p:sp>
      <p:sp>
        <p:nvSpPr>
          <p:cNvPr id="12" name="Chevron 11"/>
          <p:cNvSpPr/>
          <p:nvPr/>
        </p:nvSpPr>
        <p:spPr>
          <a:xfrm>
            <a:off x="4975205" y="1684278"/>
            <a:ext cx="1612544" cy="762000"/>
          </a:xfrm>
          <a:prstGeom prst="chevron">
            <a:avLst/>
          </a:prstGeom>
          <a:solidFill>
            <a:srgbClr val="6076B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Abuse</a:t>
            </a:r>
          </a:p>
        </p:txBody>
      </p:sp>
      <p:sp>
        <p:nvSpPr>
          <p:cNvPr id="13" name="Chevron 12"/>
          <p:cNvSpPr/>
          <p:nvPr/>
        </p:nvSpPr>
        <p:spPr>
          <a:xfrm>
            <a:off x="6880102" y="1707158"/>
            <a:ext cx="1612544" cy="762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Fraud</a:t>
            </a:r>
          </a:p>
        </p:txBody>
      </p:sp>
      <p:sp>
        <p:nvSpPr>
          <p:cNvPr id="4" name="Right Arrow 3"/>
          <p:cNvSpPr/>
          <p:nvPr/>
        </p:nvSpPr>
        <p:spPr>
          <a:xfrm>
            <a:off x="1165411" y="2561370"/>
            <a:ext cx="8382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  Mistakes		      Inefficiencies	          Bending Rules	         Intentional Deception</a:t>
            </a:r>
          </a:p>
        </p:txBody>
      </p:sp>
    </p:spTree>
    <p:extLst>
      <p:ext uri="{BB962C8B-B14F-4D97-AF65-F5344CB8AC3E}">
        <p14:creationId xmlns:p14="http://schemas.microsoft.com/office/powerpoint/2010/main" val="3399184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BC6F5470-6B3C-4673-A362-A1A937C107FE}_87.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5&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40BA5C7-7A57-4AFB-AB19-6F2342FBD204}_87.png&quot;/&gt;&lt;left val=&quot;43&quot;/&gt;&lt;top val=&quot;147&quot;/&gt;&lt;width val=&quot;895&quot;/&gt;&lt;height val=&quot;384&quot;/&gt;&lt;hasText val=&quot;1&quot;/&gt;&lt;/Image&gt;&lt;/ThreeDShapeInfo&gt;"/>
  <p:tag name="PRESENTER_SHAPETEXTINFO" val="&lt;ShapeTextInfo&gt;&lt;TableIndex row=&quot;-1&quot; col=&quot;-1&quot;&gt;&lt;linesCount val=&quot;11&quot;/&gt;&lt;lineCharCount val=&quot;67&quot;/&gt;&lt;lineCharCount val=&quot;18&quot;/&gt;&lt;lineCharCount val=&quot;71&quot;/&gt;&lt;lineCharCount val=&quot;10&quot;/&gt;&lt;lineCharCount val=&quot;72&quot;/&gt;&lt;lineCharCount val=&quot;1&quot;/&gt;&lt;lineCharCount val=&quot;80&quot;/&gt;&lt;lineCharCount val=&quot;78&quot;/&gt;&lt;lineCharCount val=&quot;75&quot;/&gt;&lt;lineCharCount val=&quot;77&quot;/&gt;&lt;lineCharCount val=&quot;18&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C55EAB5C-2C80-431D-B323-E2E0FFE6F133}_88.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6&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900B0128-6AEE-4801-BEC7-6C6288707081}_88.png&quot;/&gt;&lt;left val=&quot;478&quot;/&gt;&lt;top val=&quot;279&quot;/&gt;&lt;width val=&quot;403&quot;/&gt;&lt;height val=&quot;224&quot;/&gt;&lt;hasText val=&quot;1&quot;/&gt;&lt;/Image&gt;&lt;/ThreeDShapeInfo&gt;"/>
  <p:tag name="PRESENTER_SHAPETEXTINFO" val="&lt;ShapeTextInfo&gt;&lt;TableIndex row=&quot;-1&quot; col=&quot;-1&quot;&gt;&lt;linesCount val=&quot;7&quot;/&gt;&lt;lineCharCount val=&quot;14&quot;/&gt;&lt;lineCharCount val=&quot;27&quot;/&gt;&lt;lineCharCount val=&quot;12&quot;/&gt;&lt;lineCharCount val=&quot;32&quot;/&gt;&lt;lineCharCount val=&quot;36&quot;/&gt;&lt;lineCharCount val=&quot;26&quot;/&gt;&lt;lineCharCount val=&quot;14&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5B4296F9-9108-4A3C-A770-D517736576A8}_89.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8E2A30A8-D8C7-4294-8E2A-3C1350B62C1C}_89.png&quot;/&gt;&lt;left val=&quot;43&quot;/&gt;&lt;top val=&quot;136&quot;/&gt;&lt;width val=&quot;898&quot;/&gt;&lt;height val=&quot;400&quot;/&gt;&lt;hasText val=&quot;1&quot;/&gt;&lt;/Image&gt;&lt;/ThreeDShapeInfo&gt;"/>
  <p:tag name="PRESENTER_SHAPETEXTINFO" val="&lt;ShapeTextInfo&gt;&lt;TableIndex row=&quot;-1&quot; col=&quot;-1&quot;&gt;&lt;linesCount val=&quot;10&quot;/&gt;&lt;lineCharCount val=&quot;25&quot;/&gt;&lt;lineCharCount val=&quot;29&quot;/&gt;&lt;lineCharCount val=&quot;42&quot;/&gt;&lt;lineCharCount val=&quot;22&quot;/&gt;&lt;lineCharCount val=&quot;16&quot;/&gt;&lt;lineCharCount val=&quot;16&quot;/&gt;&lt;lineCharCount val=&quot;48&quot;/&gt;&lt;lineCharCount val=&quot;29&quot;/&gt;&lt;lineCharCount val=&quot;24&quot;/&gt;&lt;lineCharCount val=&quot;6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TIMING" val="|22.4"/>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86300D9F-6EA5-43EA-984B-D64DC82CAC00}_90.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6F91E5F-A945-4387-A51A-6A021ACA00C1}_91.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A1285A74-9969-4C2A-BC28-6FBE520BC98B}_91.png&quot;/&gt;&lt;left val=&quot;65&quot;/&gt;&lt;top val=&quot;143&quot;/&gt;&lt;width val=&quot;828&quot;/&gt;&lt;height val=&quot;343&quot;/&gt;&lt;hasText val=&quot;1&quot;/&gt;&lt;/Image&gt;&lt;/ThreeDShapeInfo&gt;"/>
  <p:tag name="PRESENTER_SHAPETEXTINFO" val="&lt;ShapeTextInfo&gt;&lt;TableIndex row=&quot;-1&quot; col=&quot;-1&quot;&gt;&lt;linesCount val=&quot;3&quot;/&gt;&lt;lineCharCount val=&quot;1&quot;/&gt;&lt;lineChar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05E1501-F9C5-4F77-AEC2-38D5433A72E3}_83.png&quot;/&gt;&lt;left val=&quot;529&quot;/&gt;&lt;top val=&quot;110&quot;/&gt;&lt;width val=&quot;388&quot;/&gt;&lt;height val=&quot;432&quot;/&gt;&lt;hasText val=&quot;1&quot;/&gt;&lt;/Image&gt;&lt;/ThreeDShapeInfo&gt;"/>
  <p:tag name="PRESENTER_SHAPETEXTINFO" val="&lt;ShapeTextInfo&gt;&lt;TableIndex row=&quot;-1&quot; col=&quot;-1&quot;&gt;&lt;linesCount val=&quot;12&quot;/&gt;&lt;lineCharCount val=&quot;28&quot;/&gt;&lt;lineCharCount val=&quot;5&quot;/&gt;&lt;lineCharCount val=&quot;28&quot;/&gt;&lt;lineCharCount val=&quot;5&quot;/&gt;&lt;lineCharCount val=&quot;26&quot;/&gt;&lt;lineCharCount val=&quot;27&quot;/&gt;&lt;lineCharCount val=&quot;23&quot;/&gt;&lt;lineCharCount val=&quot;28&quot;/&gt;&lt;lineCharCount val=&quot;6&quot;/&gt;&lt;lineCharCount val=&quot;26&quot;/&gt;&lt;lineCharCount val=&quot;28&quot;/&gt;&lt;lineCharCount val=&quot;14&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495EA01F-88A3-4DE7-A77B-75A56A70BBF9}_83.png&quot;/&gt;&lt;left val=&quot;31&quot;/&gt;&lt;top val=&quot;8&quot;/&gt;&lt;width val=&quot;813&quot;/&gt;&lt;height val=&quot;85&quot;/&gt;&lt;hasText val=&quot;1&quot;/&gt;&lt;/Image&gt;&lt;/ThreeDShapeInfo&gt;"/>
  <p:tag name="PRESENTER_SHAPETEXTINFO" val="&lt;ShapeTextInfo&gt;&lt;TableIndex row=&quot;-1&quot; col=&quot;-1&quot;&gt;&lt;linesCount val=&quot;1&quot;/&gt;&lt;lineCharCount val=&quot;3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D93F156F-8498-445A-9AA9-8630C38BAB49}_84.png&quot;/&gt;&lt;left val=&quot;31&quot;/&gt;&lt;top val=&quot;8&quot;/&gt;&lt;width val=&quot;813&quot;/&gt;&lt;height val=&quot;85&quot;/&gt;&lt;hasText val=&quot;1&quot;/&gt;&lt;/Image&gt;&lt;/ThreeDShapeInfo&gt;"/>
  <p:tag name="PRESENTER_SHAPETEXTINFO" val="&lt;ShapeTextInfo&gt;&lt;TableIndex row=&quot;-1&quot; col=&quot;-1&quot;&gt;&lt;linesCount val=&quot;1&quot;/&gt;&lt;lineCharCount val=&quot;3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TIMING" val="|1.5"/>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TIMING" val="|1.5"/>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TIMING" val="|1.5"/>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TIMING" val="|1.5"/>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TIMING" val="|1.5"/>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TIMING" val="|1.5"/>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C348A940-31A9-480C-9DE4-867E0AF9EB20}_17.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D7778046-DC35-466A-840D-3336FDDE21FA}_17.png&quot;/&gt;&lt;left val=&quot;65&quot;/&gt;&lt;top val=&quot;143&quot;/&gt;&lt;width val=&quot;828&quot;/&gt;&lt;height val=&quot;343&quot;/&gt;&lt;hasText val=&quot;1&quot;/&gt;&lt;/Image&gt;&lt;/ThreeDShapeInfo&gt;"/>
  <p:tag name="PRESENTER_SHAPETEXTINFO" val="&lt;ShapeTextInfo&gt;&lt;TableIndex row=&quot;-1&quot; col=&quot;-1&quot;&gt;&lt;linesCount val=&quot;3&quot;/&gt;&lt;lineCharCount val=&quot;1&quot;/&gt;&lt;lineCharCount val=&quot;1&quot;/&gt;&lt;lineCharCount val=&quot;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C348A940-31A9-480C-9DE4-867E0AF9EB20}_17.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D7778046-DC35-466A-840D-3336FDDE21FA}_17.png&quot;/&gt;&lt;left val=&quot;65&quot;/&gt;&lt;top val=&quot;143&quot;/&gt;&lt;width val=&quot;828&quot;/&gt;&lt;height val=&quot;343&quot;/&gt;&lt;hasText val=&quot;1&quot;/&gt;&lt;/Image&gt;&lt;/ThreeDShapeInfo&gt;"/>
  <p:tag name="PRESENTER_SHAPETEXTINFO" val="&lt;ShapeTextInfo&gt;&lt;TableIndex row=&quot;-1&quot; col=&quot;-1&quot;&gt;&lt;linesCount val=&quot;3&quot;/&gt;&lt;lineCharCount val=&quot;1&quot;/&gt;&lt;lineCharCount val=&quot;1&quot;/&gt;&lt;lineCharCount val=&quot;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C5AA6113-898F-4BFF-B9A5-8BF3441D518F}_75.png&quot;/&gt;&lt;left val=&quot;70&quot;/&gt;&lt;top val=&quot;387&quot;/&gt;&lt;width val=&quot;740&quot;/&gt;&lt;height val=&quot;94&quot;/&gt;&lt;hasText val=&quot;1&quot;/&gt;&lt;/Image&gt;&lt;/ThreeDShapeInfo&gt;"/>
  <p:tag name="PRESENTER_SHAPETEXTINFO" val="&lt;ShapeTextInfo&gt;&lt;TableIndex row=&quot;-1&quot; col=&quot;-1&quot;&gt;&lt;linesCount val=&quot;1&quot;/&gt;&lt;lineCharCount val=&quot;2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TIMING" val="|1.5"/>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9B0D996-4B88-4DF7-80A0-F39B362BB008}_76.png&quot;/&gt;&lt;left val=&quot;140&quot;/&gt;&lt;top val=&quot;110&quot;/&gt;&lt;width val=&quot;663&quot;/&gt;&lt;height val=&quot;43&quot;/&gt;&lt;hasText val=&quot;1&quot;/&gt;&lt;/Image&gt;&lt;/ThreeDShapeInfo&gt;"/>
  <p:tag name="PRESENTER_SHAPETEXTINFO" val="&lt;ShapeTextInfo&gt;&lt;TableIndex row=&quot;-1&quot; col=&quot;-1&quot;&gt;&lt;linesCount val=&quot;1&quot;/&gt;&lt;lineCharCount val=&quot;25&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A25398A6-321A-4CBC-B446-5DB17AB2138A}_77.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4&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TIMING" val="|8.4"/>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56E312C1-1F0F-4DBF-9004-32C53E086BB8}_78.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92C351A2-DA77-4481-8A5C-688F85D2921B}_79.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1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1A44DD1B-2A7E-42ED-9D3A-CFC6D73CFCE5}_7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4&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050CDB3-A18C-4E5F-BA9D-051B7C4680B2}_79.png&quot;/&gt;&lt;left val=&quot;43&quot;/&gt;&lt;top val=&quot;139&quot;/&gt;&lt;width val=&quot;850&quot;/&gt;&lt;height val=&quot;355&quot;/&gt;&lt;hasText val=&quot;1&quot;/&gt;&lt;/Image&gt;&lt;/ThreeDShapeInfo&gt;"/>
  <p:tag name="PRESENTER_SHAPETEXTINFO" val="&lt;ShapeTextInfo&gt;&lt;TableIndex row=&quot;-1&quot; col=&quot;-1&quot;&gt;&lt;linesCount val=&quot;9&quot;/&gt;&lt;lineCharCount val=&quot;39&quot;/&gt;&lt;lineCharCount val=&quot;26&quot;/&gt;&lt;lineCharCount val=&quot;24&quot;/&gt;&lt;lineCharCount val=&quot;20&quot;/&gt;&lt;lineCharCount val=&quot;26&quot;/&gt;&lt;lineCharCount val=&quot;19&quot;/&gt;&lt;lineCharCount val=&quot;44&quot;/&gt;&lt;lineCharCount val=&quot;1&quot;/&gt;&lt;lineCharCount val=&quot;34&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EF581F2B-243E-4966-BD0B-8B4C436734F5}_80.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32&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59764C94-6A36-4C4F-BE93-C69E12BC74F4}_80.png&quot;/&gt;&lt;left val=&quot;43&quot;/&gt;&lt;top val=&quot;136&quot;/&gt;&lt;width val=&quot;850&quot;/&gt;&lt;height val=&quot;351&quot;/&gt;&lt;hasText val=&quot;1&quot;/&gt;&lt;/Image&gt;&lt;/ThreeDShapeInfo&gt;"/>
  <p:tag name="PRESENTER_SHAPETEXTINFO" val="&lt;ShapeTextInfo&gt;&lt;TableIndex row=&quot;-1&quot; col=&quot;-1&quot;&gt;&lt;linesCount val=&quot;9&quot;/&gt;&lt;lineCharCount val=&quot;71&quot;/&gt;&lt;lineCharCount val=&quot;5&quot;/&gt;&lt;lineCharCount val=&quot;46&quot;/&gt;&lt;lineCharCount val=&quot;65&quot;/&gt;&lt;lineCharCount val=&quot;64&quot;/&gt;&lt;lineCharCount val=&quot;55&quot;/&gt;&lt;lineCharCount val=&quot;57&quot;/&gt;&lt;lineCharCount val=&quot;64&quot;/&gt;&lt;lineCharCount val=&quot;3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489E09FD-C2D7-4D5A-9F8E-51E0A9C93258}_81.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1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500B1CD2-F423-4D20-9B4A-B8EE739B402F}_82.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EB31EC2-87E3-4149-A89D-8127202F9A9A}_82.png&quot;/&gt;&lt;left val=&quot;596&quot;/&gt;&lt;top val=&quot;107&quot;/&gt;&lt;width val=&quot;356&quot;/&gt;&lt;height val=&quot;429&quot;/&gt;&lt;hasText val=&quot;1&quot;/&gt;&lt;/Image&gt;&lt;/ThreeDShapeInfo&gt;"/>
  <p:tag name="PRESENTER_SHAPETEXTINFO" val="&lt;ShapeTextInfo&gt;&lt;TableIndex row=&quot;-1&quot; col=&quot;-1&quot;&gt;&lt;linesCount val=&quot;11&quot;/&gt;&lt;lineCharCount val=&quot;16&quot;/&gt;&lt;lineCharCount val=&quot;25&quot;/&gt;&lt;lineCharCount val=&quot;24&quot;/&gt;&lt;lineCharCount val=&quot;10&quot;/&gt;&lt;lineCharCount val=&quot;24&quot;/&gt;&lt;lineCharCount val=&quot;24&quot;/&gt;&lt;lineCharCount val=&quot;23&quot;/&gt;&lt;lineCharCount val=&quot;18&quot;/&gt;&lt;lineCharCount val=&quot;24&quot;/&gt;&lt;lineCharCount val=&quot;31&quot;/&gt;&lt;lineCharCount val=&quot;1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205E1501-F9C5-4F77-AEC2-38D5433A72E3}_83.png&quot;/&gt;&lt;left val=&quot;529&quot;/&gt;&lt;top val=&quot;110&quot;/&gt;&lt;width val=&quot;388&quot;/&gt;&lt;height val=&quot;432&quot;/&gt;&lt;hasText val=&quot;1&quot;/&gt;&lt;/Image&gt;&lt;/ThreeDShapeInfo&gt;"/>
  <p:tag name="PRESENTER_SHAPETEXTINFO" val="&lt;ShapeTextInfo&gt;&lt;TableIndex row=&quot;-1&quot; col=&quot;-1&quot;&gt;&lt;linesCount val=&quot;12&quot;/&gt;&lt;lineCharCount val=&quot;28&quot;/&gt;&lt;lineCharCount val=&quot;5&quot;/&gt;&lt;lineCharCount val=&quot;28&quot;/&gt;&lt;lineCharCount val=&quot;5&quot;/&gt;&lt;lineCharCount val=&quot;26&quot;/&gt;&lt;lineCharCount val=&quot;27&quot;/&gt;&lt;lineCharCount val=&quot;23&quot;/&gt;&lt;lineCharCount val=&quot;28&quot;/&gt;&lt;lineCharCount val=&quot;6&quot;/&gt;&lt;lineCharCount val=&quot;26&quot;/&gt;&lt;lineCharCount val=&quot;28&quot;/&gt;&lt;lineCharCount val=&quot;14&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495EA01F-88A3-4DE7-A77B-75A56A70BBF9}_83.png&quot;/&gt;&lt;left val=&quot;31&quot;/&gt;&lt;top val=&quot;8&quot;/&gt;&lt;width val=&quot;813&quot;/&gt;&lt;height val=&quot;85&quot;/&gt;&lt;hasText val=&quot;1&quot;/&gt;&lt;/Image&gt;&lt;/ThreeDShapeInfo&gt;"/>
  <p:tag name="PRESENTER_SHAPETEXTINFO" val="&lt;ShapeTextInfo&gt;&lt;TableIndex row=&quot;-1&quot; col=&quot;-1&quot;&gt;&lt;linesCount val=&quot;1&quot;/&gt;&lt;lineCharCount val=&quot;33&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D93F156F-8498-445A-9AA9-8630C38BAB49}_84.png&quot;/&gt;&lt;left val=&quot;31&quot;/&gt;&lt;top val=&quot;8&quot;/&gt;&lt;width val=&quot;813&quot;/&gt;&lt;height val=&quot;85&quot;/&gt;&lt;hasText val=&quot;1&quot;/&gt;&lt;/Image&gt;&lt;/ThreeDShapeInfo&gt;"/>
  <p:tag name="PRESENTER_SHAPETEXTINFO" val="&lt;ShapeTextInfo&gt;&lt;TableIndex row=&quot;-1&quot; col=&quot;-1&quot;&gt;&lt;linesCount val=&quot;1&quot;/&gt;&lt;lineCharCount val=&quot;3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5AA25A90-3589-4F45-BACB-8B8BD044F67F}_85.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7&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357F9537-3CB3-41C1-AA66-442EC8A48EEB}_85.png&quot;/&gt;&lt;left val=&quot;46&quot;/&gt;&lt;top val=&quot;138&quot;/&gt;&lt;width val=&quot;864&quot;/&gt;&lt;height val=&quot;390&quot;/&gt;&lt;hasText val=&quot;1&quot;/&gt;&lt;/Image&gt;&lt;/ThreeDShapeInfo&gt;"/>
  <p:tag name="PRESENTER_SHAPETEXTINFO" val="&lt;ShapeTextInfo&gt;&lt;TableIndex row=&quot;-1&quot; col=&quot;-1&quot;&gt;&lt;linesCount val=&quot;13&quot;/&gt;&lt;lineCharCount val=&quot;9&quot;/&gt;&lt;lineCharCount val=&quot;93&quot;/&gt;&lt;lineCharCount val=&quot;35&quot;/&gt;&lt;lineCharCount val=&quot;101&quot;/&gt;&lt;lineCharCount val=&quot;35&quot;/&gt;&lt;lineCharCount val=&quot;9&quot;/&gt;&lt;lineCharCount val=&quot;101&quot;/&gt;&lt;lineCharCount val=&quot;11&quot;/&gt;&lt;lineCharCount val=&quot;99&quot;/&gt;&lt;lineCharCount val=&quot;59&quot;/&gt;&lt;lineCharCount val=&quot;8&quot;/&gt;&lt;lineCharCount val=&quot;104&quot;/&gt;&lt;lineCharCount val=&quot;69&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06A54D4B-5CAE-4219-8646-601E85033316}_86.png&quot;/&gt;&lt;left val=&quot;33&quot;/&gt;&lt;top val=&quot;6&quot;/&gt;&lt;width val=&quot;848&quot;/&gt;&lt;height val=&quot;93&quot;/&gt;&lt;hasText val=&quot;1&quot;/&gt;&lt;/Image&gt;&lt;/ThreeDShapeInfo&gt;"/>
  <p:tag name="PRESENTER_SHAPETEXTINFO" val="&lt;ShapeTextInfo&gt;&lt;TableIndex row=&quot;-1&quot; col=&quot;-1&quot;&gt;&lt;linesCount val=&quot;1&quot;/&gt;&lt;lineCharCount val=&quot;25&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imallen\Documents\Statewide Training\data\asimages\{C8A1C247-025F-435E-A720-36B64C83DC32}_86.png&quot;/&gt;&lt;left val=&quot;38&quot;/&gt;&lt;top val=&quot;137&quot;/&gt;&lt;width val=&quot;880&quot;/&gt;&lt;height val=&quot;378&quot;/&gt;&lt;hasText val=&quot;1&quot;/&gt;&lt;/Image&gt;&lt;/ThreeDShapeInfo&gt;"/>
  <p:tag name="PRESENTER_SHAPETEXTINFO" val="&lt;ShapeTextInfo&gt;&lt;TableIndex row=&quot;-1&quot; col=&quot;-1&quot;&gt;&lt;linesCount val=&quot;11&quot;/&gt;&lt;lineCharCount val=&quot;75&quot;/&gt;&lt;lineCharCount val=&quot;29&quot;/&gt;&lt;lineCharCount val=&quot;34&quot;/&gt;&lt;lineCharCount val=&quot;71&quot;/&gt;&lt;lineCharCount val=&quot;26&quot;/&gt;&lt;lineCharCount val=&quot;49&quot;/&gt;&lt;lineCharCount val=&quot;74&quot;/&gt;&lt;lineCharCount val=&quot;10&quot;/&gt;&lt;lineCharCount val=&quot;18&quot;/&gt;&lt;lineCharCount val=&quot;70&quot;/&gt;&lt;lineCharCount val=&quot;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21454</TotalTime>
  <Words>8678</Words>
  <Application>Microsoft Office PowerPoint</Application>
  <PresentationFormat>Widescreen</PresentationFormat>
  <Paragraphs>912</Paragraphs>
  <Slides>112</Slides>
  <Notes>53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112</vt:i4>
      </vt:variant>
    </vt:vector>
  </HeadingPairs>
  <TitlesOfParts>
    <vt:vector size="125" baseType="lpstr">
      <vt:lpstr>MS Gothic</vt:lpstr>
      <vt:lpstr>ＭＳ Ｐゴシック</vt:lpstr>
      <vt:lpstr>Arial</vt:lpstr>
      <vt:lpstr>Calibri</vt:lpstr>
      <vt:lpstr>Calibri Light</vt:lpstr>
      <vt:lpstr>Century Gothic</vt:lpstr>
      <vt:lpstr>Courier New</vt:lpstr>
      <vt:lpstr>Times New Roman</vt:lpstr>
      <vt:lpstr>Trebuchet MS</vt:lpstr>
      <vt:lpstr>Wingdings 3</vt:lpstr>
      <vt:lpstr>Office Theme</vt:lpstr>
      <vt:lpstr>Facet</vt:lpstr>
      <vt:lpstr>Acrobat Document</vt:lpstr>
      <vt:lpstr>PowerPoint Presentation</vt:lpstr>
      <vt:lpstr>Traditional Medicaid Plan</vt:lpstr>
      <vt:lpstr>Non-Traditional Medicaid Plan</vt:lpstr>
      <vt:lpstr>Targeted Adult Medicaid (TAM) Program</vt:lpstr>
      <vt:lpstr>Billing a Managed Care Entity </vt:lpstr>
      <vt:lpstr>Billing an Accountable Care Organization</vt:lpstr>
      <vt:lpstr>Billing a Dental Plan</vt:lpstr>
      <vt:lpstr>Billing a Dental Plan</vt:lpstr>
      <vt:lpstr>Targeted Adult Medicaid (TAM)Dental Benefits</vt:lpstr>
      <vt:lpstr>Billing a Prepaid Mental Health Plan</vt:lpstr>
      <vt:lpstr>Grievances, Appeals and Hearings</vt:lpstr>
      <vt:lpstr>Patient Eligibility Lookup Tool</vt:lpstr>
      <vt:lpstr>Eligibility Lookup Tool</vt:lpstr>
      <vt:lpstr>Fee For Service Network</vt:lpstr>
      <vt:lpstr>Medicaid Member</vt:lpstr>
      <vt:lpstr>Member Cost Sharing </vt:lpstr>
      <vt:lpstr>Member Cost Sharing </vt:lpstr>
      <vt:lpstr>Services Exempt from Co-payment </vt:lpstr>
      <vt:lpstr>PowerPoint Presentation</vt:lpstr>
      <vt:lpstr>Member Responsibilities </vt:lpstr>
      <vt:lpstr>Billing Medicaid Members</vt:lpstr>
      <vt:lpstr>Billing Medicaid Members</vt:lpstr>
      <vt:lpstr>PowerPoint Presentation</vt:lpstr>
      <vt:lpstr>Billing for Emergency Services Provided to a  Non-Citizen</vt:lpstr>
      <vt:lpstr>Charges That Are Not the Responsibility  of the Member </vt:lpstr>
      <vt:lpstr>Charges That Are Not the Responsibility  of the Member </vt:lpstr>
      <vt:lpstr>Coverage and Reimbursement </vt:lpstr>
      <vt:lpstr>PowerPoint Presentation</vt:lpstr>
      <vt:lpstr>Coverage and Reimbursement Lookup Tool</vt:lpstr>
      <vt:lpstr>Medicaid Manuals</vt:lpstr>
      <vt:lpstr>Coverage and Reimbursement Lookup</vt:lpstr>
      <vt:lpstr>Coverage and Reimbursement Lookup</vt:lpstr>
      <vt:lpstr>Medicaid Manuals</vt:lpstr>
      <vt:lpstr>Medicaid Manuals</vt:lpstr>
      <vt:lpstr>Medicaid Manuals </vt:lpstr>
      <vt:lpstr>Medicaid Manuals </vt:lpstr>
      <vt:lpstr>Medicaid Manuals </vt:lpstr>
      <vt:lpstr>Medicaid Forms</vt:lpstr>
      <vt:lpstr>Medicaid Forms</vt:lpstr>
      <vt:lpstr>Medicaid Forms</vt:lpstr>
      <vt:lpstr>Medicaid Forms</vt:lpstr>
      <vt:lpstr>Coordination of Benefits</vt:lpstr>
      <vt:lpstr>Coordination of Benefits</vt:lpstr>
      <vt:lpstr>Void/Replacement Claims</vt:lpstr>
      <vt:lpstr>Payment Adjustment /  Over Payment or Credit Balance</vt:lpstr>
      <vt:lpstr>Payment Adjustment Request Form </vt:lpstr>
      <vt:lpstr>Interpretive Services</vt:lpstr>
      <vt:lpstr>Interpretive Services</vt:lpstr>
      <vt:lpstr>Timely Filing</vt:lpstr>
      <vt:lpstr>FQHC &amp; RHC</vt:lpstr>
      <vt:lpstr>Telepsychiatric Consultations</vt:lpstr>
      <vt:lpstr>Telehealth Billing Requirements  for Distant Site Services</vt:lpstr>
      <vt:lpstr>Record Keeping</vt:lpstr>
      <vt:lpstr>Utah Medicaid Provider Training Center</vt:lpstr>
      <vt:lpstr>Questions and answers</vt:lpstr>
      <vt:lpstr>PowerPoint Presentation</vt:lpstr>
      <vt:lpstr>Policy Manual Updates to Rehabilitative Mental Health &amp; Substance Use Disorder Services</vt:lpstr>
      <vt:lpstr>Policy Manual Updates to Rehabilitative Mental Health &amp; Substance Use Disorder Services</vt:lpstr>
      <vt:lpstr>New Form For Requesting a State Fair Hearing</vt:lpstr>
      <vt:lpstr>Long Acting Reversible Contraceptive Post Delivery</vt:lpstr>
      <vt:lpstr>Accountable Care Organization (ACO)  County Update</vt:lpstr>
      <vt:lpstr>Accountable Care Organization (ACO)  County Update</vt:lpstr>
      <vt:lpstr>Medicaid Expansion</vt:lpstr>
      <vt:lpstr>Medicaid Expansion</vt:lpstr>
      <vt:lpstr>Medicaid Expansion</vt:lpstr>
      <vt:lpstr>Electronic Visit Verification (EVV)</vt:lpstr>
      <vt:lpstr>Electronic Visit Verification (EVV)</vt:lpstr>
      <vt:lpstr>Customized Wheelchairs</vt:lpstr>
      <vt:lpstr>Customized Wheelchairs</vt:lpstr>
      <vt:lpstr>Questions and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 Authorization on the Website</vt:lpstr>
      <vt:lpstr>Where Do I Locate Forms?</vt:lpstr>
      <vt:lpstr>Prior Authorization Request Forms</vt:lpstr>
      <vt:lpstr>Request Form Basics</vt:lpstr>
      <vt:lpstr>Prior Authorization Helpful Tips</vt:lpstr>
      <vt:lpstr>Lookup Tools</vt:lpstr>
      <vt:lpstr>Eligibility Lookup Tool</vt:lpstr>
      <vt:lpstr>Coverage and Reimbursement Lookup</vt:lpstr>
      <vt:lpstr>Coverage and Reimbursement Lookup</vt:lpstr>
      <vt:lpstr>What Happens to My Request?</vt:lpstr>
      <vt:lpstr>Retroactive Authorization</vt:lpstr>
      <vt:lpstr>Retroactive Authorization</vt:lpstr>
      <vt:lpstr>Where Can I Find Criteria?</vt:lpstr>
      <vt:lpstr>What’s New in Prior Authorization</vt:lpstr>
      <vt:lpstr>FAQ’s and Contact Info</vt:lpstr>
      <vt:lpstr>Questions and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Beecher</dc:creator>
  <cp:lastModifiedBy>Louise Day</cp:lastModifiedBy>
  <cp:revision>98</cp:revision>
  <dcterms:created xsi:type="dcterms:W3CDTF">2019-05-22T20:46:19Z</dcterms:created>
  <dcterms:modified xsi:type="dcterms:W3CDTF">2019-10-25T16:29:59Z</dcterms:modified>
</cp:coreProperties>
</file>