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0"/>
  </p:notesMasterIdLst>
  <p:sldIdLst>
    <p:sldId id="256" r:id="rId2"/>
    <p:sldId id="257" r:id="rId3"/>
    <p:sldId id="298" r:id="rId4"/>
    <p:sldId id="258" r:id="rId5"/>
    <p:sldId id="259" r:id="rId6"/>
    <p:sldId id="299" r:id="rId7"/>
    <p:sldId id="261" r:id="rId8"/>
    <p:sldId id="304" r:id="rId9"/>
    <p:sldId id="262" r:id="rId10"/>
    <p:sldId id="263" r:id="rId11"/>
    <p:sldId id="264" r:id="rId12"/>
    <p:sldId id="265" r:id="rId13"/>
    <p:sldId id="266" r:id="rId14"/>
    <p:sldId id="267" r:id="rId15"/>
    <p:sldId id="268" r:id="rId16"/>
    <p:sldId id="269" r:id="rId17"/>
    <p:sldId id="303" r:id="rId18"/>
    <p:sldId id="271" r:id="rId19"/>
    <p:sldId id="272" r:id="rId20"/>
    <p:sldId id="273" r:id="rId21"/>
    <p:sldId id="274" r:id="rId22"/>
    <p:sldId id="275" r:id="rId23"/>
    <p:sldId id="276" r:id="rId24"/>
    <p:sldId id="302" r:id="rId25"/>
    <p:sldId id="305" r:id="rId26"/>
    <p:sldId id="306" r:id="rId27"/>
    <p:sldId id="307" r:id="rId28"/>
    <p:sldId id="308" r:id="rId29"/>
    <p:sldId id="309" r:id="rId30"/>
    <p:sldId id="310" r:id="rId31"/>
    <p:sldId id="282" r:id="rId32"/>
    <p:sldId id="283" r:id="rId33"/>
    <p:sldId id="284" r:id="rId34"/>
    <p:sldId id="285" r:id="rId35"/>
    <p:sldId id="286" r:id="rId36"/>
    <p:sldId id="287" r:id="rId37"/>
    <p:sldId id="288" r:id="rId38"/>
    <p:sldId id="300" r:id="rId39"/>
    <p:sldId id="289" r:id="rId40"/>
    <p:sldId id="290" r:id="rId41"/>
    <p:sldId id="291" r:id="rId42"/>
    <p:sldId id="292" r:id="rId43"/>
    <p:sldId id="293" r:id="rId44"/>
    <p:sldId id="294" r:id="rId45"/>
    <p:sldId id="295" r:id="rId46"/>
    <p:sldId id="296" r:id="rId47"/>
    <p:sldId id="297" r:id="rId48"/>
    <p:sldId id="301" r:id="rId4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51" roundtripDataSignature="AMtx7miSQWklIc1FPt7BO5d2OZ2Rdalp/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Naylor" initials="JN" lastIdx="1" clrIdx="0">
    <p:extLst>
      <p:ext uri="{19B8F6BF-5375-455C-9EA6-DF929625EA0E}">
        <p15:presenceInfo xmlns:p15="http://schemas.microsoft.com/office/powerpoint/2012/main" userId="Justin Nayl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27"/>
    <p:restoredTop sz="94714"/>
  </p:normalViewPr>
  <p:slideViewPr>
    <p:cSldViewPr snapToGrid="0" snapToObjects="1">
      <p:cViewPr varScale="1">
        <p:scale>
          <a:sx n="108" d="100"/>
          <a:sy n="108" d="100"/>
        </p:scale>
        <p:origin x="88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customschemas.google.com/relationships/presentationmetadata" Target="meta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8100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189" name="Google Shape;18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8100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198" name="Google Shape;198;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4105034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52" name="Google Shape;25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61" name="Google Shape;261;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61" name="Google Shape;261;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extLst>
      <p:ext uri="{BB962C8B-B14F-4D97-AF65-F5344CB8AC3E}">
        <p14:creationId xmlns:p14="http://schemas.microsoft.com/office/powerpoint/2010/main" val="39942495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extLst>
      <p:ext uri="{BB962C8B-B14F-4D97-AF65-F5344CB8AC3E}">
        <p14:creationId xmlns:p14="http://schemas.microsoft.com/office/powerpoint/2010/main" val="35124587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extLst>
      <p:ext uri="{BB962C8B-B14F-4D97-AF65-F5344CB8AC3E}">
        <p14:creationId xmlns:p14="http://schemas.microsoft.com/office/powerpoint/2010/main" val="2988514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extLst>
      <p:ext uri="{BB962C8B-B14F-4D97-AF65-F5344CB8AC3E}">
        <p14:creationId xmlns:p14="http://schemas.microsoft.com/office/powerpoint/2010/main" val="4265489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extLst>
      <p:ext uri="{BB962C8B-B14F-4D97-AF65-F5344CB8AC3E}">
        <p14:creationId xmlns:p14="http://schemas.microsoft.com/office/powerpoint/2010/main" val="29288489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4539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61929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extLst>
      <p:ext uri="{BB962C8B-B14F-4D97-AF65-F5344CB8AC3E}">
        <p14:creationId xmlns:p14="http://schemas.microsoft.com/office/powerpoint/2010/main" val="39542457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13" name="Google Shape;313;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21" name="Google Shape;32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29" name="Google Shape;32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37" name="Google Shape;337;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45" name="Google Shape;345;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53" name="Google Shape;353;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64" name="Google Shape;364;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73" name="Google Shape;37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86309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73" name="Google Shape;37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81" name="Google Shape;3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89" name="Google Shape;389;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97" name="Google Shape;397;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5" name="Google Shape;405;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06" name="Google Shape;406;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400"/>
              <a:buFont typeface="Calibri"/>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14" name="Google Shape;414;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2" name="Google Shape;422;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23" name="Google Shape;423;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400"/>
              <a:buFont typeface="Calibri"/>
              <a:buNone/>
            </a:pPr>
            <a:fld id="{00000000-1234-1234-1234-123412341234}" type="slidenum">
              <a:rPr lang="en-US"/>
              <a:t>45</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33" name="Google Shape;433;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2" name="Google Shape;44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2" name="Google Shape;44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7133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8958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1254229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5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5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4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5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5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5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5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5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dicaid.utah.gov/Documents/pdfs/ltc/hcbstransition/Files/Isolating_Institutional.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dicaid.utah.gov/Documents/pdfs/ltc/hcbstransition/Files/ProviderOwned.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dicaid.utah.gov/Documents/pdfs/ltc/hcbstransition/Files/Settings_Rule_flyer_Locks.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medicaid.utah.gov/Documents/pdfs/ltc/hcbstransition/Files/SeperationHousingHCBS.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hyperlink" Target="https://medicaid.utah.gov/Documents/pdfs/ltc/hcbstransition/Files/RestrictModExamples.pdf" TargetMode="External"/><Relationship Id="rId4" Type="http://schemas.openxmlformats.org/officeDocument/2006/relationships/hyperlink" Target="https://medicaid.utah.gov/Documents/pdfs/ltc/hcbstransition/Files/RestrictModFlyer.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2.health.vic.gov.au/~/media/Health/Files/Collections/Presentations/S/Striving-For-Care-Excellence/Exploring-the-concept-of-Dignity-of-Risk"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i2icenter.org/wp-content/uploads/2019/06/Informed-Decision-Making-Presentation.pdf"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hyperlink" Target="mailto:HCBSSettings@Utah.gov" TargetMode="External"/><Relationship Id="rId5" Type="http://schemas.openxmlformats.org/officeDocument/2006/relationships/hyperlink" Target="https://medicaid.utah.gov/ltc/hcbstransition/" TargetMode="External"/><Relationship Id="rId4" Type="http://schemas.openxmlformats.org/officeDocument/2006/relationships/hyperlink" Target="https://medicaid.utah.gov/medicaid-long-term-care-and-waiver-programs/"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hyperlink" Target="https://medicaid.utah.gov/Documents/pdfs/ltc/hcbstransition/Files/New_Provider_Settings_Quiz_DSPD.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0" y="788643"/>
            <a:ext cx="12192001" cy="4045527"/>
          </a:xfrm>
          <a:prstGeom prst="rect">
            <a:avLst/>
          </a:prstGeom>
          <a:noFill/>
          <a:ln>
            <a:noFill/>
          </a:ln>
        </p:spPr>
      </p:pic>
      <p:pic>
        <p:nvPicPr>
          <p:cNvPr id="89" name="Google Shape;89;p1"/>
          <p:cNvPicPr preferRelativeResize="0"/>
          <p:nvPr/>
        </p:nvPicPr>
        <p:blipFill rotWithShape="1">
          <a:blip r:embed="rId4">
            <a:alphaModFix/>
          </a:blip>
          <a:srcRect/>
          <a:stretch/>
        </p:blipFill>
        <p:spPr>
          <a:xfrm>
            <a:off x="212780" y="510709"/>
            <a:ext cx="2537255" cy="980463"/>
          </a:xfrm>
          <a:prstGeom prst="rect">
            <a:avLst/>
          </a:prstGeom>
          <a:noFill/>
          <a:ln>
            <a:noFill/>
          </a:ln>
        </p:spPr>
      </p:pic>
      <p:sp>
        <p:nvSpPr>
          <p:cNvPr id="90" name="Google Shape;90;p1"/>
          <p:cNvSpPr txBox="1">
            <a:spLocks noGrp="1"/>
          </p:cNvSpPr>
          <p:nvPr>
            <p:ph type="subTitle" idx="1"/>
          </p:nvPr>
        </p:nvSpPr>
        <p:spPr>
          <a:xfrm>
            <a:off x="1145057" y="5112104"/>
            <a:ext cx="10808045" cy="1601733"/>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ts val="3900"/>
              <a:buNone/>
            </a:pPr>
            <a:r>
              <a:rPr lang="en-US" sz="3900" b="1" dirty="0">
                <a:latin typeface="Calibri"/>
                <a:ea typeface="Calibri"/>
                <a:cs typeface="Calibri"/>
                <a:sym typeface="Calibri"/>
              </a:rPr>
              <a:t>The Home and Community Based Settings Final Rule</a:t>
            </a:r>
            <a:endParaRPr dirty="0"/>
          </a:p>
          <a:p>
            <a:pPr marL="0" lvl="0" indent="0" algn="l" rtl="0">
              <a:lnSpc>
                <a:spcPct val="90000"/>
              </a:lnSpc>
              <a:spcBef>
                <a:spcPts val="1000"/>
              </a:spcBef>
              <a:spcAft>
                <a:spcPts val="0"/>
              </a:spcAft>
              <a:buClr>
                <a:schemeClr val="dk1"/>
              </a:buClr>
              <a:buSzPts val="3900"/>
              <a:buNone/>
            </a:pPr>
            <a:r>
              <a:rPr lang="en-US" sz="3900" b="1" dirty="0">
                <a:latin typeface="Calibri"/>
                <a:ea typeface="Calibri"/>
                <a:cs typeface="Calibri"/>
                <a:sym typeface="Calibri"/>
              </a:rPr>
              <a:t>New Settings Training for DSPD Providers</a:t>
            </a:r>
            <a:endParaRPr sz="3900" b="1" dirty="0">
              <a:latin typeface="Calibri"/>
              <a:ea typeface="Calibri"/>
              <a:cs typeface="Calibri"/>
              <a:sym typeface="Calibri"/>
            </a:endParaRPr>
          </a:p>
          <a:p>
            <a:pPr marL="0" lvl="0" indent="0" algn="ctr" rtl="0">
              <a:lnSpc>
                <a:spcPct val="90000"/>
              </a:lnSpc>
              <a:spcBef>
                <a:spcPts val="1000"/>
              </a:spcBef>
              <a:spcAft>
                <a:spcPts val="0"/>
              </a:spcAft>
              <a:buClr>
                <a:schemeClr val="dk1"/>
              </a:buClr>
              <a:buSzPts val="2400"/>
              <a:buNone/>
            </a:pPr>
            <a:endParaRPr dirty="0"/>
          </a:p>
        </p:txBody>
      </p:sp>
      <p:pic>
        <p:nvPicPr>
          <p:cNvPr id="5" name="Picture 4"/>
          <p:cNvPicPr>
            <a:picLocks noChangeAspect="1"/>
          </p:cNvPicPr>
          <p:nvPr/>
        </p:nvPicPr>
        <p:blipFill>
          <a:blip r:embed="rId5"/>
          <a:stretch>
            <a:fillRect/>
          </a:stretch>
        </p:blipFill>
        <p:spPr>
          <a:xfrm>
            <a:off x="3000032" y="107192"/>
            <a:ext cx="3559028" cy="1009432"/>
          </a:xfrm>
          <a:prstGeom prst="rect">
            <a:avLst/>
          </a:prstGeom>
        </p:spPr>
      </p:pic>
      <p:pic>
        <p:nvPicPr>
          <p:cNvPr id="6" name="Picture 5"/>
          <p:cNvPicPr>
            <a:picLocks noChangeAspect="1"/>
          </p:cNvPicPr>
          <p:nvPr/>
        </p:nvPicPr>
        <p:blipFill>
          <a:blip r:embed="rId6"/>
          <a:stretch>
            <a:fillRect/>
          </a:stretch>
        </p:blipFill>
        <p:spPr>
          <a:xfrm>
            <a:off x="2999641" y="923925"/>
            <a:ext cx="3559419" cy="97075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Google Shape;146;p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47" name="Google Shape;147;p8"/>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49" name="Google Shape;149;p8"/>
          <p:cNvSpPr txBox="1">
            <a:spLocks noGrp="1"/>
          </p:cNvSpPr>
          <p:nvPr>
            <p:ph type="body" idx="1"/>
          </p:nvPr>
        </p:nvSpPr>
        <p:spPr>
          <a:xfrm>
            <a:off x="512064" y="1660869"/>
            <a:ext cx="11430000"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mn-lt"/>
              </a:rPr>
              <a:t>Rural settings:</a:t>
            </a:r>
            <a:endParaRPr dirty="0">
              <a:latin typeface="+mn-lt"/>
            </a:endParaRPr>
          </a:p>
          <a:p>
            <a:pPr marL="171450" lvl="0" indent="-177800" algn="l" rtl="0">
              <a:lnSpc>
                <a:spcPct val="90000"/>
              </a:lnSpc>
              <a:spcBef>
                <a:spcPts val="1000"/>
              </a:spcBef>
              <a:spcAft>
                <a:spcPts val="0"/>
              </a:spcAft>
              <a:buClr>
                <a:schemeClr val="dk1"/>
              </a:buClr>
              <a:buSzPts val="2800"/>
              <a:buChar char="•"/>
            </a:pPr>
            <a:r>
              <a:rPr lang="en-US" dirty="0">
                <a:latin typeface="+mn-lt"/>
              </a:rPr>
              <a:t>Settings located in rural areas are not automatically presumed to have qualities of an institution, and more specifically, are not considered by CMS as automatically isolating to HCBS beneficiaries. </a:t>
            </a:r>
            <a:endParaRPr dirty="0">
              <a:latin typeface="+mn-lt"/>
            </a:endParaRPr>
          </a:p>
          <a:p>
            <a:pPr marL="171450" lvl="0" indent="-177800" algn="l" rtl="0">
              <a:lnSpc>
                <a:spcPct val="90000"/>
              </a:lnSpc>
              <a:spcBef>
                <a:spcPts val="1000"/>
              </a:spcBef>
              <a:spcAft>
                <a:spcPts val="0"/>
              </a:spcAft>
              <a:buClr>
                <a:schemeClr val="dk1"/>
              </a:buClr>
              <a:buSzPts val="2800"/>
              <a:buChar char="•"/>
            </a:pPr>
            <a:r>
              <a:rPr lang="en-US" dirty="0">
                <a:latin typeface="+mn-lt"/>
              </a:rPr>
              <a:t>With respect to determining whether a rural setting may be isolating to HCBS beneficiaries, compare the access that individuals living in the same geographical area (but who are not receiving Medicaid HCBS) have to engage in the community. </a:t>
            </a:r>
          </a:p>
          <a:p>
            <a:pPr marL="0" lvl="0" indent="0">
              <a:buSzPts val="2800"/>
              <a:buNone/>
            </a:pPr>
            <a:r>
              <a:rPr lang="en-US" dirty="0">
                <a:latin typeface="+mn-lt"/>
              </a:rPr>
              <a:t>You can find additional guidance on isolating and institutional factors and how to overcome them here: </a:t>
            </a:r>
            <a:r>
              <a:rPr lang="en-US" sz="2000" dirty="0">
                <a:latin typeface="+mn-lt"/>
                <a:hlinkClick r:id="rId4"/>
              </a:rPr>
              <a:t>https://medicaid.utah.gov/Documents/pdfs/ltc/hcbstransition/Files/Isolating_Institutional.pdf</a:t>
            </a:r>
            <a:endParaRPr lang="en-US" sz="2000" dirty="0">
              <a:latin typeface="+mn-lt"/>
            </a:endParaRPr>
          </a:p>
          <a:p>
            <a:pPr marL="0" lvl="0" indent="0">
              <a:buSzPts val="2800"/>
              <a:buNone/>
            </a:pPr>
            <a:endParaRPr dirty="0">
              <a:latin typeface="+mn-lt"/>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9"/>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56" name="Google Shape;156;p9"/>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58" name="Google Shape;158;p9"/>
          <p:cNvSpPr txBox="1"/>
          <p:nvPr/>
        </p:nvSpPr>
        <p:spPr>
          <a:xfrm>
            <a:off x="328245" y="1648281"/>
            <a:ext cx="11723077" cy="362225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590"/>
              <a:buFont typeface="Arial"/>
              <a:buNone/>
            </a:pPr>
            <a:r>
              <a:rPr lang="en-US" sz="3000" b="1" dirty="0">
                <a:solidFill>
                  <a:schemeClr val="dk1"/>
                </a:solidFill>
                <a:latin typeface="+mn-lt"/>
                <a:ea typeface="Calibri"/>
                <a:cs typeface="Calibri"/>
              </a:rPr>
              <a:t>The Settings Rule </a:t>
            </a:r>
            <a:r>
              <a:rPr lang="en-US" sz="3000" b="1" dirty="0">
                <a:solidFill>
                  <a:schemeClr val="dk1"/>
                </a:solidFill>
                <a:latin typeface="+mn-lt"/>
                <a:ea typeface="Calibri"/>
                <a:cs typeface="Calibri"/>
                <a:sym typeface="Calibri"/>
              </a:rPr>
              <a:t>defines</a:t>
            </a:r>
            <a:r>
              <a:rPr lang="en-US" sz="3000" b="1" dirty="0">
                <a:solidFill>
                  <a:schemeClr val="dk1"/>
                </a:solidFill>
                <a:latin typeface="+mn-lt"/>
                <a:ea typeface="Calibri"/>
                <a:cs typeface="Calibri"/>
              </a:rPr>
              <a:t> that a Home and community based Setting: </a:t>
            </a:r>
            <a:endParaRPr sz="3000" b="1" dirty="0">
              <a:solidFill>
                <a:schemeClr val="dk1"/>
              </a:solidFill>
              <a:latin typeface="+mn-lt"/>
              <a:ea typeface="Calibri"/>
              <a:cs typeface="Calibri"/>
            </a:endParaRPr>
          </a:p>
          <a:p>
            <a:pPr marL="0" marR="0" lvl="0" indent="0" algn="l" rtl="0">
              <a:lnSpc>
                <a:spcPct val="90000"/>
              </a:lnSpc>
              <a:spcBef>
                <a:spcPts val="0"/>
              </a:spcBef>
              <a:spcAft>
                <a:spcPts val="0"/>
              </a:spcAft>
              <a:buClr>
                <a:schemeClr val="dk1"/>
              </a:buClr>
              <a:buSzPts val="2590"/>
              <a:buFont typeface="Arial"/>
              <a:buNone/>
            </a:pPr>
            <a:endParaRPr sz="800" b="0" i="0" u="none" strike="noStrike" cap="none" dirty="0">
              <a:solidFill>
                <a:schemeClr val="dk1"/>
              </a:solidFill>
              <a:latin typeface="+mn-lt"/>
              <a:sym typeface="Arial"/>
            </a:endParaRPr>
          </a:p>
          <a:p>
            <a:pPr marL="457200" marR="0" lvl="0" indent="-445135"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mn-lt"/>
                <a:sym typeface="Arial"/>
              </a:rPr>
              <a:t>Is integrated in and supports access to the </a:t>
            </a:r>
            <a:r>
              <a:rPr lang="en-US" sz="2400" b="1" i="0" u="sng" strike="noStrike" cap="none" dirty="0">
                <a:solidFill>
                  <a:schemeClr val="dk1"/>
                </a:solidFill>
                <a:latin typeface="+mn-lt"/>
                <a:sym typeface="Arial"/>
              </a:rPr>
              <a:t>greater community </a:t>
            </a:r>
            <a:endParaRPr sz="2400" b="1" u="sng" dirty="0">
              <a:latin typeface="+mn-lt"/>
            </a:endParaRPr>
          </a:p>
          <a:p>
            <a:pPr marL="457200" marR="0" lvl="0" indent="-445135" algn="l" rtl="0">
              <a:lnSpc>
                <a:spcPct val="90000"/>
              </a:lnSpc>
              <a:spcBef>
                <a:spcPts val="1100"/>
              </a:spcBef>
              <a:spcAft>
                <a:spcPts val="0"/>
              </a:spcAft>
              <a:buClr>
                <a:schemeClr val="dk1"/>
              </a:buClr>
              <a:buSzPts val="2400"/>
              <a:buFont typeface="Arial"/>
              <a:buChar char="•"/>
            </a:pPr>
            <a:r>
              <a:rPr lang="en-US" sz="2400" b="0" i="0" u="none" strike="noStrike" cap="none" dirty="0">
                <a:solidFill>
                  <a:schemeClr val="dk1"/>
                </a:solidFill>
                <a:latin typeface="+mn-lt"/>
                <a:sym typeface="Arial"/>
              </a:rPr>
              <a:t>Provides opportunities to seek employment and work in competitive integrated settings, engage in community life, and control personal resources </a:t>
            </a:r>
            <a:endParaRPr sz="2400" dirty="0">
              <a:latin typeface="+mn-lt"/>
            </a:endParaRPr>
          </a:p>
          <a:p>
            <a:pPr marL="457200" marR="0" lvl="0" indent="-445135" algn="l" rtl="0">
              <a:lnSpc>
                <a:spcPct val="90000"/>
              </a:lnSpc>
              <a:spcBef>
                <a:spcPts val="1100"/>
              </a:spcBef>
              <a:spcAft>
                <a:spcPts val="0"/>
              </a:spcAft>
              <a:buClr>
                <a:schemeClr val="dk1"/>
              </a:buClr>
              <a:buSzPts val="2400"/>
              <a:buFont typeface="Arial"/>
              <a:buChar char="•"/>
            </a:pPr>
            <a:r>
              <a:rPr lang="en-US" sz="2400" b="0" i="0" u="none" strike="noStrike" cap="none" dirty="0">
                <a:solidFill>
                  <a:schemeClr val="dk1"/>
                </a:solidFill>
                <a:latin typeface="+mn-lt"/>
                <a:sym typeface="Arial"/>
              </a:rPr>
              <a:t>Ensures the individual receives services in the community to the same degree of access as individuals not receiving Medicaid home and community based services (HCBS)</a:t>
            </a:r>
            <a:endParaRPr sz="2400" dirty="0">
              <a:latin typeface="+mn-lt"/>
            </a:endParaRPr>
          </a:p>
        </p:txBody>
      </p:sp>
      <p:sp>
        <p:nvSpPr>
          <p:cNvPr id="5" name="Google Shape;158;p9"/>
          <p:cNvSpPr txBox="1"/>
          <p:nvPr/>
        </p:nvSpPr>
        <p:spPr>
          <a:xfrm>
            <a:off x="328244" y="5011703"/>
            <a:ext cx="11723077" cy="1846297"/>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1100"/>
              </a:spcBef>
              <a:spcAft>
                <a:spcPts val="0"/>
              </a:spcAft>
              <a:buClr>
                <a:schemeClr val="dk1"/>
              </a:buClr>
              <a:buSzPts val="2590"/>
              <a:buFont typeface="Arial"/>
              <a:buNone/>
            </a:pPr>
            <a:r>
              <a:rPr lang="en-US" sz="2400" b="0" i="1" u="none" strike="noStrike" cap="none" dirty="0">
                <a:solidFill>
                  <a:schemeClr val="dk1"/>
                </a:solidFill>
                <a:latin typeface="+mn-lt"/>
                <a:sym typeface="Arial"/>
              </a:rPr>
              <a:t>Note: </a:t>
            </a:r>
            <a:r>
              <a:rPr lang="en-US" sz="2400" b="1" i="1" u="sng" strike="noStrike" cap="none" dirty="0">
                <a:solidFill>
                  <a:schemeClr val="dk1"/>
                </a:solidFill>
                <a:latin typeface="+mn-lt"/>
                <a:sym typeface="Arial"/>
              </a:rPr>
              <a:t>Reverse integration </a:t>
            </a:r>
            <a:r>
              <a:rPr lang="en-US" sz="2400" b="0" i="1" u="none" strike="noStrike" cap="none" dirty="0">
                <a:solidFill>
                  <a:schemeClr val="dk1"/>
                </a:solidFill>
                <a:latin typeface="+mn-lt"/>
                <a:sym typeface="Arial"/>
              </a:rPr>
              <a:t>activities are not sufficient to meet the true intent and spirit of the HCBS settings rule.  </a:t>
            </a:r>
            <a:r>
              <a:rPr lang="en-US" sz="2400" i="1" dirty="0">
                <a:solidFill>
                  <a:schemeClr val="dk1"/>
                </a:solidFill>
                <a:latin typeface="+mn-lt"/>
              </a:rPr>
              <a:t>(Reverse integration involves bringing people and activities from the broader community into the setting, instead of supporting people in the setting to access the broader community.) </a:t>
            </a:r>
            <a:r>
              <a:rPr lang="en-US" sz="2400" b="0" i="1" u="none" strike="noStrike" cap="none" dirty="0">
                <a:solidFill>
                  <a:schemeClr val="dk1"/>
                </a:solidFill>
                <a:latin typeface="+mn-lt"/>
                <a:sym typeface="Arial"/>
              </a:rPr>
              <a:t>Visits by community members have value, but cannot replace community access for individuals</a:t>
            </a:r>
            <a:r>
              <a:rPr lang="en-US" sz="2590" b="0" i="1" u="none" strike="noStrike" cap="none" dirty="0">
                <a:solidFill>
                  <a:schemeClr val="dk1"/>
                </a:solidFill>
                <a:latin typeface="+mn-lt"/>
                <a:sym typeface="Arial"/>
              </a:rPr>
              <a:t>.  </a:t>
            </a:r>
            <a:endParaRPr sz="2220" b="0" i="0" u="none" strike="noStrike" cap="none" dirty="0">
              <a:solidFill>
                <a:schemeClr val="dk1"/>
              </a:solidFill>
              <a:latin typeface="+mn-lt"/>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58">
                                            <p:txEl>
                                              <p:pRg st="0" end="0"/>
                                            </p:txEl>
                                          </p:spTgt>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58">
                                            <p:txEl>
                                              <p:pRg st="2" end="2"/>
                                            </p:txEl>
                                          </p:spTgt>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58">
                                            <p:txEl>
                                              <p:pRg st="3" end="3"/>
                                            </p:txEl>
                                          </p:spTgt>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58">
                                            <p:txEl>
                                              <p:pRg st="4" end="4"/>
                                            </p:txEl>
                                          </p:spTgt>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uiExpand="1" build="allAtOnce"/>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1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65" name="Google Shape;165;p10"/>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67" name="Google Shape;167;p10"/>
          <p:cNvSpPr txBox="1"/>
          <p:nvPr/>
        </p:nvSpPr>
        <p:spPr>
          <a:xfrm>
            <a:off x="211015" y="1641232"/>
            <a:ext cx="11781693" cy="499403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can this look like? </a:t>
            </a:r>
            <a:endParaRPr dirty="0"/>
          </a:p>
          <a:p>
            <a:pPr marL="0" marR="0" lvl="0" indent="0" algn="l" rtl="0">
              <a:lnSpc>
                <a:spcPct val="8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457200" marR="0" lvl="0" indent="-457200" algn="l" rtl="0">
              <a:lnSpc>
                <a:spcPct val="8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is located among other residential buildings, private businesses, retail businesses, restaurants, etc. that facilitates integration with the greater community.</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allows the individual(s) the freedom to move about inside and outside of the setting as opposed to one restricted room or area within the setting and they are allowed to come and go at any time.</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facilitates the opportunity for the individual(s) to have access to and control personal funds.</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provides information about, or training on, how to access and use public transportation, such as buses, taxis, </a:t>
            </a:r>
            <a:r>
              <a:rPr lang="en-US" sz="2590" b="0" i="0" u="none" strike="noStrike" cap="none" dirty="0" err="1">
                <a:solidFill>
                  <a:schemeClr val="dk1"/>
                </a:solidFill>
                <a:latin typeface="Arial"/>
                <a:ea typeface="Arial"/>
                <a:cs typeface="Arial"/>
                <a:sym typeface="Arial"/>
              </a:rPr>
              <a:t>uber</a:t>
            </a:r>
            <a:r>
              <a:rPr lang="en-US" sz="2590" b="0" i="0" u="none" strike="noStrike" cap="none" dirty="0">
                <a:solidFill>
                  <a:schemeClr val="dk1"/>
                </a:solidFill>
                <a:latin typeface="Arial"/>
                <a:ea typeface="Arial"/>
                <a:cs typeface="Arial"/>
                <a:sym typeface="Arial"/>
              </a:rPr>
              <a:t>, etc. </a:t>
            </a:r>
            <a:endParaRPr dirty="0"/>
          </a:p>
          <a:p>
            <a:pPr marL="457200" marR="0" lvl="0" indent="-292735" algn="l" rtl="0">
              <a:lnSpc>
                <a:spcPct val="80000"/>
              </a:lnSpc>
              <a:spcBef>
                <a:spcPts val="80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800100" marR="0" lvl="1" indent="-225425" algn="l" rtl="0">
              <a:lnSpc>
                <a:spcPct val="80000"/>
              </a:lnSpc>
              <a:spcBef>
                <a:spcPts val="5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Google Shape;173;p1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74" name="Google Shape;174;p11"/>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76" name="Google Shape;176;p11"/>
          <p:cNvSpPr txBox="1"/>
          <p:nvPr/>
        </p:nvSpPr>
        <p:spPr>
          <a:xfrm>
            <a:off x="363415" y="1825624"/>
            <a:ext cx="11594123" cy="4774467"/>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dirty="0">
                <a:solidFill>
                  <a:schemeClr val="dk1"/>
                </a:solidFill>
              </a:rPr>
              <a:t>The Settings Rule defines that a </a:t>
            </a:r>
            <a:r>
              <a:rPr lang="en-US" sz="2800" b="1" i="0" u="none" strike="noStrike" cap="none" dirty="0">
                <a:solidFill>
                  <a:schemeClr val="dk1"/>
                </a:solidFill>
                <a:latin typeface="Arial"/>
                <a:ea typeface="Arial"/>
                <a:cs typeface="Arial"/>
                <a:sym typeface="Arial"/>
              </a:rPr>
              <a:t>Home and community based Setting: </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Ensures an individual’s rights of privacy, dignity, respect, and freedom from coercion and restraint </a:t>
            </a:r>
            <a:endParaRPr dirty="0"/>
          </a:p>
          <a:p>
            <a:pPr marL="457200" marR="0" lvl="0" indent="-457200" algn="l" rtl="0">
              <a:lnSpc>
                <a:spcPct val="90000"/>
              </a:lnSpc>
              <a:spcBef>
                <a:spcPts val="11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Optimizes individual initiative, autonomy, and independence in making life choices </a:t>
            </a:r>
            <a:endParaRPr dirty="0"/>
          </a:p>
          <a:p>
            <a:pPr marL="457200" marR="0" lvl="0" indent="-457200" algn="l" rtl="0">
              <a:lnSpc>
                <a:spcPct val="90000"/>
              </a:lnSpc>
              <a:spcBef>
                <a:spcPts val="11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Facilitates individual choice regarding services and supports, and who provides them </a:t>
            </a:r>
            <a:endParaRPr dirty="0"/>
          </a:p>
          <a:p>
            <a:pPr marL="457200" marR="0" lvl="0" indent="-279400" algn="l" rtl="0">
              <a:lnSpc>
                <a:spcPct val="90000"/>
              </a:lnSpc>
              <a:spcBef>
                <a:spcPts val="11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279400" algn="l" rtl="0">
              <a:lnSpc>
                <a:spcPct val="90000"/>
              </a:lnSpc>
              <a:spcBef>
                <a:spcPts val="5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800100" marR="0" lvl="1" indent="-215900" algn="l" rtl="0">
              <a:lnSpc>
                <a:spcPct val="90000"/>
              </a:lnSpc>
              <a:spcBef>
                <a:spcPts val="50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1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83" name="Google Shape;183;p1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85" name="Google Shape;185;p12"/>
          <p:cNvSpPr txBox="1"/>
          <p:nvPr/>
        </p:nvSpPr>
        <p:spPr>
          <a:xfrm>
            <a:off x="363416" y="1679320"/>
            <a:ext cx="11605846" cy="502628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does this look like? </a:t>
            </a:r>
            <a:endParaRPr dirty="0"/>
          </a:p>
          <a:p>
            <a:pPr marL="0" marR="0" lvl="0" indent="0" algn="l" rtl="0">
              <a:lnSpc>
                <a:spcPct val="8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590"/>
              <a:buFont typeface="Arial"/>
              <a:buNone/>
            </a:pPr>
            <a:r>
              <a:rPr lang="en-US" sz="2590" b="0" i="0" u="none" strike="noStrike" cap="none" dirty="0">
                <a:solidFill>
                  <a:schemeClr val="dk1"/>
                </a:solidFill>
                <a:latin typeface="Arial"/>
                <a:ea typeface="Arial"/>
                <a:cs typeface="Arial"/>
                <a:sym typeface="Arial"/>
              </a:rPr>
              <a:t>Ensures an individual’s….</a:t>
            </a:r>
            <a:endParaRPr dirty="0"/>
          </a:p>
          <a:p>
            <a:pPr marL="457200" marR="0" lvl="0" indent="-457200" algn="l" rtl="0">
              <a:lnSpc>
                <a:spcPct val="8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Information is kept private. </a:t>
            </a:r>
            <a:endParaRPr dirty="0"/>
          </a:p>
          <a:p>
            <a:pPr marL="457200" marR="0" lvl="0" indent="-457200" algn="l" rtl="0">
              <a:lnSpc>
                <a:spcPct val="80000"/>
              </a:lnSpc>
              <a:spcBef>
                <a:spcPts val="13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staff interact and communicate with the individual(s) respectfully and in a manner in which they would like to be addressed.</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Individual(s) can have a private cell phone, computer, or other personal communication device, or the </a:t>
            </a:r>
            <a:r>
              <a:rPr lang="en-US" sz="2590" dirty="0">
                <a:solidFill>
                  <a:schemeClr val="dk1"/>
                </a:solidFill>
              </a:rPr>
              <a:t>setting provides access </a:t>
            </a:r>
            <a:r>
              <a:rPr lang="en-US" sz="2590" b="0" i="0" u="none" strike="noStrike" cap="none" dirty="0">
                <a:solidFill>
                  <a:schemeClr val="dk1"/>
                </a:solidFill>
                <a:latin typeface="Arial"/>
                <a:ea typeface="Arial"/>
                <a:cs typeface="Arial"/>
                <a:sym typeface="Arial"/>
              </a:rPr>
              <a:t>to a device to use for personal communication in private.</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 settings with more than one individual, each individual’s supports and plans to address behavioral needs are specific to the individual and not the same as everyone else in the setting. </a:t>
            </a:r>
            <a:endParaRPr dirty="0"/>
          </a:p>
          <a:p>
            <a:pPr marL="800100" marR="0" lvl="1" indent="-225425" algn="l" rtl="0">
              <a:lnSpc>
                <a:spcPct val="80000"/>
              </a:lnSpc>
              <a:spcBef>
                <a:spcPts val="8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Google Shape;191;p1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92" name="Google Shape;192;p13"/>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94" name="Google Shape;194;p13"/>
          <p:cNvSpPr txBox="1"/>
          <p:nvPr/>
        </p:nvSpPr>
        <p:spPr>
          <a:xfrm>
            <a:off x="164124" y="1575594"/>
            <a:ext cx="11898922" cy="5106560"/>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7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does this look like (continued)? </a:t>
            </a:r>
            <a:endParaRPr dirty="0"/>
          </a:p>
          <a:p>
            <a:pPr marL="0" marR="0" lvl="0" indent="0" algn="l" rtl="0">
              <a:lnSpc>
                <a:spcPct val="7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0" marR="0" lvl="0" indent="0" algn="l" rtl="0">
              <a:lnSpc>
                <a:spcPct val="70000"/>
              </a:lnSpc>
              <a:spcBef>
                <a:spcPts val="1300"/>
              </a:spcBef>
              <a:spcAft>
                <a:spcPts val="0"/>
              </a:spcAft>
              <a:buClr>
                <a:schemeClr val="dk1"/>
              </a:buClr>
              <a:buSzPts val="2590"/>
              <a:buFont typeface="Arial"/>
              <a:buNone/>
            </a:pPr>
            <a:r>
              <a:rPr lang="en-US" sz="2590" b="0" i="0" u="none" strike="noStrike" cap="none" dirty="0">
                <a:solidFill>
                  <a:schemeClr val="dk1"/>
                </a:solidFill>
                <a:latin typeface="Arial"/>
                <a:ea typeface="Arial"/>
                <a:cs typeface="Arial"/>
                <a:sym typeface="Arial"/>
              </a:rPr>
              <a:t>Optimizes individual initiative…</a:t>
            </a:r>
            <a:endParaRPr dirty="0"/>
          </a:p>
          <a:p>
            <a:pPr marL="457200" indent="-457200">
              <a:lnSpc>
                <a:spcPct val="80000"/>
              </a:lnSpc>
              <a:spcBef>
                <a:spcPts val="1300"/>
              </a:spcBef>
              <a:buClr>
                <a:schemeClr val="dk1"/>
              </a:buClr>
              <a:buSzPts val="2590"/>
              <a:buFont typeface="Arial"/>
              <a:buChar char="•"/>
            </a:pPr>
            <a:r>
              <a:rPr lang="en-US" sz="2590" dirty="0">
                <a:solidFill>
                  <a:schemeClr val="dk1"/>
                </a:solidFill>
              </a:rPr>
              <a:t>The setting offers a secure place for the individual(s) to store personal belongings.</a:t>
            </a:r>
            <a:endParaRPr sz="2590" dirty="0">
              <a:solidFill>
                <a:schemeClr val="dk1"/>
              </a:solidFill>
            </a:endParaRPr>
          </a:p>
          <a:p>
            <a:pPr marL="457200" indent="-457200">
              <a:lnSpc>
                <a:spcPct val="80000"/>
              </a:lnSpc>
              <a:spcBef>
                <a:spcPts val="1300"/>
              </a:spcBef>
              <a:buClr>
                <a:schemeClr val="dk1"/>
              </a:buClr>
              <a:buSzPts val="2590"/>
              <a:buFont typeface="Arial"/>
              <a:buChar char="•"/>
            </a:pPr>
            <a:r>
              <a:rPr lang="en-US" sz="2590" dirty="0">
                <a:solidFill>
                  <a:schemeClr val="dk1"/>
                </a:solidFill>
              </a:rPr>
              <a:t>The setting supports individuals who need assistance with their personal appearance in private.</a:t>
            </a:r>
            <a:endParaRPr sz="2590" dirty="0">
              <a:solidFill>
                <a:schemeClr val="dk1"/>
              </a:solidFill>
            </a:endParaRPr>
          </a:p>
          <a:p>
            <a:pPr marL="457200" indent="-457200">
              <a:lnSpc>
                <a:spcPct val="80000"/>
              </a:lnSpc>
              <a:spcBef>
                <a:spcPts val="1300"/>
              </a:spcBef>
              <a:buClr>
                <a:schemeClr val="dk1"/>
              </a:buClr>
              <a:buSzPts val="2590"/>
              <a:buFont typeface="Arial"/>
              <a:buChar char="•"/>
            </a:pPr>
            <a:r>
              <a:rPr lang="en-US" sz="2590" dirty="0">
                <a:solidFill>
                  <a:schemeClr val="dk1"/>
                </a:solidFill>
              </a:rPr>
              <a:t>The setting affords dignity to the diners (i.e. not required to wear bibs)</a:t>
            </a:r>
            <a:endParaRPr sz="2590" dirty="0">
              <a:solidFill>
                <a:schemeClr val="dk1"/>
              </a:solidFill>
            </a:endParaRPr>
          </a:p>
          <a:p>
            <a:pPr marL="457200" indent="-457200">
              <a:lnSpc>
                <a:spcPct val="80000"/>
              </a:lnSpc>
              <a:spcBef>
                <a:spcPts val="1300"/>
              </a:spcBef>
              <a:buClr>
                <a:schemeClr val="dk1"/>
              </a:buClr>
              <a:buSzPts val="2590"/>
              <a:buFont typeface="Arial"/>
              <a:buChar char="•"/>
            </a:pPr>
            <a:r>
              <a:rPr lang="en-US" sz="2590" dirty="0">
                <a:solidFill>
                  <a:schemeClr val="dk1"/>
                </a:solidFill>
              </a:rPr>
              <a:t>The setting allows the individual(s) to engage in legal activities (ex. voting when 18 or older, consuming alcohol when 21 or older) in a manner consistent with individuals not receiving Medicaid funded services and supports.</a:t>
            </a:r>
            <a:endParaRPr sz="2590" dirty="0">
              <a:solidFill>
                <a:schemeClr val="dk1"/>
              </a:solidFill>
            </a:endParaRPr>
          </a:p>
          <a:p>
            <a:pPr marL="457200" indent="-457200">
              <a:lnSpc>
                <a:spcPct val="80000"/>
              </a:lnSpc>
              <a:spcBef>
                <a:spcPts val="1300"/>
              </a:spcBef>
              <a:buClr>
                <a:schemeClr val="dk1"/>
              </a:buClr>
              <a:buSzPts val="2590"/>
              <a:buFont typeface="Arial"/>
              <a:buChar char="•"/>
            </a:pPr>
            <a:r>
              <a:rPr lang="en-US" sz="2590" dirty="0">
                <a:solidFill>
                  <a:schemeClr val="dk1"/>
                </a:solidFill>
              </a:rPr>
              <a:t>The physical environment supports a variety of individual goals and needs (indoor and outdoor gathering spaces, larger group activities as well as solitary activities; stimulating as well as calming activities).</a:t>
            </a:r>
            <a:endParaRPr sz="2590" dirty="0">
              <a:solidFill>
                <a:schemeClr val="dk1"/>
              </a:solidFill>
            </a:endParaRPr>
          </a:p>
          <a:p>
            <a:pPr marL="800100" marR="0" lvl="1" indent="-225425" algn="l" rtl="0">
              <a:lnSpc>
                <a:spcPct val="70000"/>
              </a:lnSpc>
              <a:spcBef>
                <a:spcPts val="13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Google Shape;200;p1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01" name="Google Shape;201;p14"/>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203" name="Google Shape;203;p14"/>
          <p:cNvSpPr txBox="1"/>
          <p:nvPr/>
        </p:nvSpPr>
        <p:spPr>
          <a:xfrm>
            <a:off x="187569" y="1516979"/>
            <a:ext cx="11887199" cy="49958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What does this look like (continued)? </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50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Facilitates individual choice…</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does not restrict services, providers, or supports and affords the opportunity for individual(s) to update or change their preferences. </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provides the individual(s) receiving support in developing plans / individualized goals to support their needs and preferences.  </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Setting staff is knowledgeable about the capabilities, interests, preference and needs of the individual.</a:t>
            </a:r>
            <a:endParaRPr dirty="0"/>
          </a:p>
          <a:p>
            <a:pPr marL="457200" marR="0" lvl="0" indent="-457200" algn="l" rtl="0">
              <a:lnSpc>
                <a:spcPct val="100000"/>
              </a:lnSpc>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Tasks and activities are matched to individual skills, abilities and desires.</a:t>
            </a:r>
            <a:endParaRPr dirty="0"/>
          </a:p>
          <a:p>
            <a:pPr marL="457200" marR="0" lvl="0" indent="-457200" algn="l" rtl="0">
              <a:lnSpc>
                <a:spcPct val="10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Individual(s) sit in any seat in the dining area, can eat privately if desired, and can request an alternative meal.</a:t>
            </a:r>
            <a:endParaRPr dirty="0"/>
          </a:p>
          <a:p>
            <a:pPr marL="800100" marR="0" lvl="1" indent="-215900" algn="l" rtl="0">
              <a:lnSpc>
                <a:spcPct val="90000"/>
              </a:lnSpc>
              <a:spcBef>
                <a:spcPts val="50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p1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10" name="Google Shape;210;p15"/>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a:p>
        </p:txBody>
      </p:sp>
      <p:sp>
        <p:nvSpPr>
          <p:cNvPr id="212" name="Google Shape;212;p15"/>
          <p:cNvSpPr txBox="1"/>
          <p:nvPr/>
        </p:nvSpPr>
        <p:spPr>
          <a:xfrm>
            <a:off x="269631" y="1617785"/>
            <a:ext cx="11769969" cy="5045565"/>
          </a:xfrm>
          <a:prstGeom prst="rect">
            <a:avLst/>
          </a:prstGeom>
          <a:noFill/>
          <a:ln>
            <a:noFill/>
          </a:ln>
        </p:spPr>
        <p:txBody>
          <a:bodyPr spcFirstLastPara="1" wrap="square" lIns="91425" tIns="45700" rIns="91425" bIns="45700" anchor="t" anchorCtr="0">
            <a:normAutofit fontScale="92500" lnSpcReduction="10000"/>
          </a:bodyPr>
          <a:lstStyle/>
          <a:p>
            <a:pPr lvl="0">
              <a:lnSpc>
                <a:spcPct val="80000"/>
              </a:lnSpc>
              <a:buClr>
                <a:schemeClr val="dk1"/>
              </a:buClr>
              <a:buSzPts val="2800"/>
            </a:pPr>
            <a:r>
              <a:rPr lang="en-US" sz="2800" b="1" i="0" u="none" strike="noStrike" cap="none" dirty="0">
                <a:solidFill>
                  <a:schemeClr val="dk1"/>
                </a:solidFill>
                <a:latin typeface="Arial"/>
                <a:ea typeface="Arial"/>
                <a:cs typeface="Arial"/>
                <a:sym typeface="Arial"/>
              </a:rPr>
              <a:t>There are requirements that are specific to Provider Controlled Residential Settings Only</a:t>
            </a:r>
            <a:r>
              <a:rPr lang="en-US" sz="2800" b="1" dirty="0">
                <a:solidFill>
                  <a:schemeClr val="dk1"/>
                </a:solidFill>
              </a:rPr>
              <a:t>.  </a:t>
            </a:r>
            <a:r>
              <a:rPr lang="en-US" sz="2800" dirty="0">
                <a:solidFill>
                  <a:schemeClr val="dk1"/>
                </a:solidFill>
              </a:rPr>
              <a:t>More information on what Provider-owned or Controlled means can be found here:</a:t>
            </a:r>
          </a:p>
          <a:p>
            <a:pPr lvl="0">
              <a:lnSpc>
                <a:spcPct val="80000"/>
              </a:lnSpc>
              <a:buClr>
                <a:schemeClr val="dk1"/>
              </a:buClr>
              <a:buSzPts val="2800"/>
            </a:pPr>
            <a:r>
              <a:rPr lang="en-US" sz="2600" dirty="0">
                <a:solidFill>
                  <a:schemeClr val="dk1"/>
                </a:solidFill>
                <a:hlinkClick r:id="rId4"/>
              </a:rPr>
              <a:t>https://medicaid.utah.gov/Documents/pdfs/ltc/hcbstransition/Files/ProviderOwned.pdf</a:t>
            </a:r>
            <a:endParaRPr lang="en-US" sz="2600" dirty="0">
              <a:solidFill>
                <a:schemeClr val="dk1"/>
              </a:solidFill>
            </a:endParaRPr>
          </a:p>
          <a:p>
            <a:pPr lvl="0">
              <a:lnSpc>
                <a:spcPct val="80000"/>
              </a:lnSpc>
              <a:buClr>
                <a:schemeClr val="dk1"/>
              </a:buClr>
              <a:buSzPts val="2800"/>
            </a:pPr>
            <a:endParaRPr lang="en-US" sz="2800" b="1" dirty="0">
              <a:solidFill>
                <a:schemeClr val="dk1"/>
              </a:solidFill>
            </a:endParaRPr>
          </a:p>
          <a:p>
            <a:pPr marL="0" marR="0" lvl="0" indent="0" algn="l" rtl="0">
              <a:lnSpc>
                <a:spcPct val="80000"/>
              </a:lnSpc>
              <a:spcBef>
                <a:spcPts val="0"/>
              </a:spcBef>
              <a:spcAft>
                <a:spcPts val="0"/>
              </a:spcAft>
              <a:buClr>
                <a:schemeClr val="dk1"/>
              </a:buClr>
              <a:buSzPts val="2800"/>
              <a:buFont typeface="Arial"/>
              <a:buNone/>
            </a:pPr>
            <a:r>
              <a:rPr lang="en-US" sz="2800" b="1" dirty="0">
                <a:solidFill>
                  <a:schemeClr val="dk1"/>
                </a:solidFill>
              </a:rPr>
              <a:t>These include the following:</a:t>
            </a:r>
            <a:endParaRPr sz="2800" b="1" dirty="0">
              <a:solidFill>
                <a:schemeClr val="dk1"/>
              </a:solidFill>
            </a:endParaRPr>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individual has a lease or other legally enforceable agreement providing similar protections.</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ensures the individual has privacy in their sleeping or living unit including lockable doors, choice of roommates, and freedom to furnish or decorate the unit.</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ensures the individual has the freedom and support to control his/her own schedule and activities, and have access to food at any time.</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individual can have visitors of his/her choosing at any time.</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is physically accessible to the individual.</a:t>
            </a:r>
            <a:endParaRPr dirty="0"/>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27940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4000"/>
              <a:buFont typeface="Arial"/>
              <a:buNone/>
            </a:pPr>
            <a:endParaRPr sz="4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7630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pic>
        <p:nvPicPr>
          <p:cNvPr id="218" name="Google Shape;218;p1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19" name="Google Shape;219;p16"/>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21" name="Google Shape;221;p16"/>
          <p:cNvSpPr txBox="1"/>
          <p:nvPr/>
        </p:nvSpPr>
        <p:spPr>
          <a:xfrm>
            <a:off x="514966" y="1656206"/>
            <a:ext cx="11338780" cy="500107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Legally enforceable  agreement:</a:t>
            </a:r>
            <a:endParaRPr dirty="0"/>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A lease or residency agreement is provided to each resident and the lease or agreement should be comparable to those provided under the </a:t>
            </a:r>
            <a:r>
              <a:rPr lang="en-US" sz="2800" dirty="0">
                <a:solidFill>
                  <a:schemeClr val="dk1"/>
                </a:solidFill>
              </a:rPr>
              <a:t>jurisdiction</a:t>
            </a:r>
            <a:r>
              <a:rPr lang="en-US" sz="2800" b="0" i="0" u="none" strike="noStrike" cap="none" dirty="0">
                <a:solidFill>
                  <a:schemeClr val="dk1"/>
                </a:solidFill>
                <a:latin typeface="Arial"/>
                <a:ea typeface="Arial"/>
                <a:cs typeface="Arial"/>
                <a:sym typeface="Arial"/>
              </a:rPr>
              <a:t> landlord tenant laws</a:t>
            </a:r>
            <a:endParaRPr dirty="0"/>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Individuals are informed of their rights regarding housing and when they could be required to relocate</a:t>
            </a:r>
            <a:endParaRPr dirty="0"/>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Individuals are informed of how to relocate and request new housing</a:t>
            </a:r>
            <a:endParaRPr dirty="0"/>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written agreement</a:t>
            </a:r>
            <a:r>
              <a:rPr lang="en-US" sz="2800" dirty="0">
                <a:solidFill>
                  <a:schemeClr val="dk1"/>
                </a:solidFill>
              </a:rPr>
              <a:t> includes </a:t>
            </a:r>
            <a:r>
              <a:rPr lang="en-US" sz="2800" b="0" i="0" u="none" strike="noStrike" cap="none" dirty="0">
                <a:solidFill>
                  <a:schemeClr val="dk1"/>
                </a:solidFill>
                <a:latin typeface="Arial"/>
                <a:ea typeface="Arial"/>
                <a:cs typeface="Arial"/>
                <a:sym typeface="Arial"/>
              </a:rPr>
              <a:t>language that provides protections to address eviction processes and appeals comparable to those provided under the </a:t>
            </a:r>
            <a:r>
              <a:rPr lang="en-US" sz="2800" dirty="0">
                <a:solidFill>
                  <a:schemeClr val="dk1"/>
                </a:solidFill>
              </a:rPr>
              <a:t>jurisdiction</a:t>
            </a:r>
            <a:r>
              <a:rPr lang="en-US" sz="2800" b="0" i="0" u="none" strike="noStrike" cap="none" dirty="0">
                <a:solidFill>
                  <a:schemeClr val="dk1"/>
                </a:solidFill>
                <a:latin typeface="Arial"/>
                <a:ea typeface="Arial"/>
                <a:cs typeface="Arial"/>
                <a:sym typeface="Arial"/>
              </a:rPr>
              <a:t> landlord tenant laws</a:t>
            </a:r>
            <a:endParaRPr dirty="0"/>
          </a:p>
          <a:p>
            <a:pPr marL="0" marR="0" lvl="0" indent="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4000"/>
              <a:buFont typeface="Arial"/>
              <a:buNone/>
            </a:pPr>
            <a:endParaRPr sz="4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27" name="Google Shape;227;p1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28" name="Google Shape;228;p17"/>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30" name="Google Shape;230;p17"/>
          <p:cNvSpPr txBox="1"/>
          <p:nvPr/>
        </p:nvSpPr>
        <p:spPr>
          <a:xfrm>
            <a:off x="281354" y="1656206"/>
            <a:ext cx="11781692" cy="5119732"/>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Individual has privacy and freedom to furnish or decorate their unit:</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Only necessary staff have keys or access to keys to an individuals private living space (house, apartment, room, etc.) </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Staff only use a key to enter a living area or privacy space under limited circumstances agreed upon with the individuals</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Staff always knock and receive permission prior to entering a private living space</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Furniture, linens, and other household items reflect individual preferences, interests, and hobbies as desired</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Individuals have a choice of roommates</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Individuals know how to request a roommate change</a:t>
            </a:r>
            <a:endParaRPr sz="4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96" name="Google Shape;96;p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98" name="Google Shape;98;p2"/>
          <p:cNvSpPr txBox="1"/>
          <p:nvPr/>
        </p:nvSpPr>
        <p:spPr>
          <a:xfrm>
            <a:off x="543697" y="1825625"/>
            <a:ext cx="11170507" cy="1905127"/>
          </a:xfrm>
          <a:prstGeom prst="rect">
            <a:avLst/>
          </a:prstGeom>
          <a:noFill/>
          <a:ln>
            <a:noFill/>
          </a:ln>
        </p:spPr>
        <p:txBody>
          <a:bodyPr spcFirstLastPara="1" wrap="square" lIns="91425" tIns="45700" rIns="91425" bIns="45700" anchor="t" anchorCtr="0">
            <a:normAutofit/>
          </a:bodyPr>
          <a:lstStyle/>
          <a:p>
            <a:pPr>
              <a:lnSpc>
                <a:spcPct val="90000"/>
              </a:lnSpc>
              <a:buClr>
                <a:schemeClr val="dk1"/>
              </a:buClr>
              <a:buSzPts val="2800"/>
            </a:pPr>
            <a:r>
              <a:rPr lang="en-US" sz="2800" dirty="0">
                <a:solidFill>
                  <a:schemeClr val="dk1"/>
                </a:solidFill>
              </a:rPr>
              <a:t>The Home and Community Based Settings Final Rule (or Settings Rule) is a federal rule that governs where and how services are provided to individuals receiving services under a Medicaid home and community based waiver.</a:t>
            </a:r>
          </a:p>
          <a:p>
            <a:pPr marL="342900" marR="0" lvl="0" indent="-165100" algn="l" rtl="0">
              <a:lnSpc>
                <a:spcPct val="90000"/>
              </a:lnSpc>
              <a:spcBef>
                <a:spcPts val="1000"/>
              </a:spcBef>
              <a:spcAft>
                <a:spcPts val="0"/>
              </a:spcAft>
              <a:buClr>
                <a:schemeClr val="dk1"/>
              </a:buClr>
              <a:buSzPts val="2800"/>
              <a:buFont typeface="Arial"/>
              <a:buNone/>
            </a:pPr>
            <a:endParaRPr lang="en-US" sz="2800" dirty="0">
              <a:solidFill>
                <a:schemeClr val="dk1"/>
              </a:solidFill>
              <a:highlight>
                <a:srgbClr val="FFFF00"/>
              </a:highlight>
            </a:endParaRPr>
          </a:p>
        </p:txBody>
      </p:sp>
      <p:sp>
        <p:nvSpPr>
          <p:cNvPr id="2" name="TextBox 1"/>
          <p:cNvSpPr txBox="1"/>
          <p:nvPr/>
        </p:nvSpPr>
        <p:spPr>
          <a:xfrm>
            <a:off x="543697" y="4005072"/>
            <a:ext cx="11170507" cy="1600438"/>
          </a:xfrm>
          <a:prstGeom prst="rect">
            <a:avLst/>
          </a:prstGeom>
          <a:noFill/>
        </p:spPr>
        <p:txBody>
          <a:bodyPr wrap="square" rtlCol="0">
            <a:spAutoFit/>
          </a:bodyPr>
          <a:lstStyle/>
          <a:p>
            <a:r>
              <a:rPr lang="en-US" sz="2800" dirty="0">
                <a:solidFill>
                  <a:schemeClr val="dk1"/>
                </a:solidFill>
              </a:rPr>
              <a:t>All services that fall under a Medicaid Home and Community Based Waiver, including services under the Division of Services for People with Disabilities, have to or will have to comply with this rule.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6" name="Google Shape;236;p1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37" name="Google Shape;237;p18"/>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39" name="Google Shape;239;p18"/>
          <p:cNvSpPr txBox="1"/>
          <p:nvPr/>
        </p:nvSpPr>
        <p:spPr>
          <a:xfrm>
            <a:off x="175846" y="1656206"/>
            <a:ext cx="11887200" cy="5001071"/>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Locks</a:t>
            </a:r>
            <a:endParaRPr dirty="0"/>
          </a:p>
          <a:p>
            <a:pPr marL="0" marR="0" lvl="0" indent="0" algn="l" rtl="0">
              <a:lnSpc>
                <a:spcPct val="90000"/>
              </a:lnSpc>
              <a:spcBef>
                <a:spcPts val="1000"/>
              </a:spcBef>
              <a:spcAft>
                <a:spcPts val="0"/>
              </a:spcAft>
              <a:buClr>
                <a:schemeClr val="dk1"/>
              </a:buClr>
              <a:buSzPts val="2590"/>
              <a:buFont typeface="Arial"/>
              <a:buNone/>
            </a:pPr>
            <a:r>
              <a:rPr lang="en-US" sz="2590" b="0" i="0" u="none" strike="noStrike" cap="none" dirty="0">
                <a:solidFill>
                  <a:schemeClr val="dk1"/>
                </a:solidFill>
                <a:latin typeface="Arial"/>
                <a:ea typeface="Arial"/>
                <a:cs typeface="Arial"/>
                <a:sym typeface="Arial"/>
              </a:rPr>
              <a:t>A workgroup comprised of various stakeholders met and discussed locks in a residential setting where an individual’s room is their private living space in depth on April 17, 2018.   </a:t>
            </a:r>
            <a:endParaRPr dirty="0"/>
          </a:p>
          <a:p>
            <a:pPr marL="0" marR="0" lvl="0" indent="0" algn="l" rtl="0">
              <a:lnSpc>
                <a:spcPct val="90000"/>
              </a:lnSpc>
              <a:spcBef>
                <a:spcPts val="1000"/>
              </a:spcBef>
              <a:spcAft>
                <a:spcPts val="0"/>
              </a:spcAft>
              <a:buClr>
                <a:schemeClr val="dk1"/>
              </a:buClr>
              <a:buSzPts val="2590"/>
              <a:buFont typeface="Arial"/>
              <a:buNone/>
            </a:pPr>
            <a:r>
              <a:rPr lang="en-US" sz="2590" b="1" i="0" u="none" strike="noStrike" cap="none" dirty="0">
                <a:solidFill>
                  <a:schemeClr val="dk1"/>
                </a:solidFill>
                <a:sym typeface="Arial"/>
              </a:rPr>
              <a:t>The workgroup came to the consensus that having a lock on both the bedroom and bathroom door is the default to ensure individual dignity and respect.</a:t>
            </a:r>
            <a:endParaRPr b="1" dirty="0"/>
          </a:p>
          <a:p>
            <a:pPr marL="457200" marR="0" lvl="0" indent="-457200" algn="l" rtl="0">
              <a:lnSpc>
                <a:spcPct val="9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It is the choice of the individuals when or how they use the lock.</a:t>
            </a:r>
            <a:endParaRPr dirty="0"/>
          </a:p>
          <a:p>
            <a:pPr marL="457200" marR="0" lvl="0" indent="-457200" algn="l" rtl="0">
              <a:lnSpc>
                <a:spcPct val="9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Individuals must be able to close and lock their bedroom and bathroom door unless there is a restriction to the individual for health and safety reasons and implemented on a case-by-case basis for an assessed need that has been approved through the appropriate processes and are documented in the person centered plan. </a:t>
            </a:r>
            <a:endParaRPr sz="2590" b="0"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3700"/>
              <a:buFont typeface="Arial"/>
              <a:buNone/>
            </a:pPr>
            <a:endParaRPr sz="37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19"/>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46" name="Google Shape;246;p19"/>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48" name="Google Shape;248;p19"/>
          <p:cNvSpPr txBox="1"/>
          <p:nvPr/>
        </p:nvSpPr>
        <p:spPr>
          <a:xfrm>
            <a:off x="152400" y="1656206"/>
            <a:ext cx="11887200" cy="5001071"/>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70000"/>
              </a:lnSpc>
              <a:spcBef>
                <a:spcPts val="0"/>
              </a:spcBef>
              <a:spcAft>
                <a:spcPts val="0"/>
              </a:spcAft>
              <a:buClr>
                <a:schemeClr val="dk1"/>
              </a:buClr>
              <a:buSzPts val="2590"/>
              <a:buFont typeface="Arial"/>
              <a:buNone/>
            </a:pPr>
            <a:r>
              <a:rPr lang="en-US" sz="2400" b="1" i="0" u="none" strike="noStrike" cap="none" dirty="0">
                <a:solidFill>
                  <a:schemeClr val="dk1"/>
                </a:solidFill>
                <a:latin typeface="Arial"/>
                <a:ea typeface="Arial"/>
                <a:cs typeface="Arial"/>
                <a:sym typeface="Arial"/>
              </a:rPr>
              <a:t>Locks (continued)</a:t>
            </a:r>
            <a:endParaRPr sz="2400" dirty="0"/>
          </a:p>
          <a:p>
            <a:pPr marL="0" marR="0" lvl="0" indent="0" algn="l" rtl="0">
              <a:lnSpc>
                <a:spcPct val="70000"/>
              </a:lnSpc>
              <a:spcBef>
                <a:spcPts val="1000"/>
              </a:spcBef>
              <a:spcAft>
                <a:spcPts val="0"/>
              </a:spcAft>
              <a:buClr>
                <a:schemeClr val="dk1"/>
              </a:buClr>
              <a:buSzPts val="2590"/>
              <a:buFont typeface="Arial"/>
              <a:buNone/>
            </a:pPr>
            <a:endParaRPr sz="2400" b="1" i="0" u="none" strike="noStrike" cap="none" dirty="0">
              <a:solidFill>
                <a:schemeClr val="dk1"/>
              </a:solidFill>
              <a:latin typeface="Arial"/>
              <a:ea typeface="Arial"/>
              <a:cs typeface="Arial"/>
              <a:sym typeface="Arial"/>
            </a:endParaRPr>
          </a:p>
          <a:p>
            <a:pPr marL="0" marR="0" lvl="0" indent="0" algn="l" rtl="0">
              <a:lnSpc>
                <a:spcPct val="70000"/>
              </a:lnSpc>
              <a:spcBef>
                <a:spcPts val="1000"/>
              </a:spcBef>
              <a:spcAft>
                <a:spcPts val="0"/>
              </a:spcAft>
              <a:buClr>
                <a:schemeClr val="dk1"/>
              </a:buClr>
              <a:buSzPts val="2590"/>
              <a:buFont typeface="Arial"/>
              <a:buNone/>
            </a:pPr>
            <a:r>
              <a:rPr lang="en-US" sz="2400" b="0" i="0" u="none" strike="noStrike" cap="none" dirty="0">
                <a:solidFill>
                  <a:schemeClr val="dk1"/>
                </a:solidFill>
                <a:latin typeface="Arial"/>
                <a:ea typeface="Arial"/>
                <a:cs typeface="Arial"/>
                <a:sym typeface="Arial"/>
              </a:rPr>
              <a:t>When installing locking door hardware, locks also need to comply with R432-6, ADA, and the International Fire Code.  To be in compliance, locks need to be: </a:t>
            </a:r>
            <a:endParaRPr sz="2400" b="0" i="0" u="none" strike="noStrike" cap="none" dirty="0">
              <a:solidFill>
                <a:schemeClr val="dk1"/>
              </a:solidFill>
              <a:latin typeface="Arial"/>
              <a:ea typeface="Arial"/>
              <a:cs typeface="Arial"/>
              <a:sym typeface="Arial"/>
            </a:endParaRPr>
          </a:p>
          <a:p>
            <a:pPr marL="0" marR="0" lvl="0" indent="0" algn="l" rtl="0">
              <a:lnSpc>
                <a:spcPct val="70000"/>
              </a:lnSpc>
              <a:spcBef>
                <a:spcPts val="1000"/>
              </a:spcBef>
              <a:spcAft>
                <a:spcPts val="0"/>
              </a:spcAft>
              <a:buClr>
                <a:schemeClr val="dk1"/>
              </a:buClr>
              <a:buSzPts val="2590"/>
              <a:buFont typeface="Arial"/>
              <a:buNone/>
            </a:pP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Equipped with hardware which permits emergency access from the outside</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Of the lever type</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Operable with one hand</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Unlatching by one operation</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Fully operable without tight grasping, pinching, or twisting of the wrist</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Operable with a maximum force of 5 pounds</a:t>
            </a:r>
            <a:endParaRPr sz="2400" b="0" i="0" u="none" strike="noStrike" cap="none" dirty="0">
              <a:solidFill>
                <a:schemeClr val="dk1"/>
              </a:solidFill>
              <a:latin typeface="Arial"/>
              <a:ea typeface="Arial"/>
              <a:cs typeface="Arial"/>
              <a:sym typeface="Arial"/>
            </a:endParaRPr>
          </a:p>
          <a:p>
            <a:pPr marL="457200" marR="0" lvl="0" indent="-445135" algn="l" rtl="0">
              <a:lnSpc>
                <a:spcPct val="7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Provided with a maneuvering clear space on both sides complying with ADA 404.4.2.</a:t>
            </a:r>
          </a:p>
          <a:p>
            <a:pPr marL="457200" marR="0" lvl="0" indent="-445135" algn="l" rtl="0">
              <a:lnSpc>
                <a:spcPct val="70000"/>
              </a:lnSpc>
              <a:spcBef>
                <a:spcPts val="1000"/>
              </a:spcBef>
              <a:spcAft>
                <a:spcPts val="0"/>
              </a:spcAft>
              <a:buClr>
                <a:schemeClr val="dk1"/>
              </a:buClr>
              <a:buSzPts val="2400"/>
              <a:buFont typeface="Arial"/>
              <a:buChar char="•"/>
            </a:pPr>
            <a:endParaRPr lang="en-US" sz="2400" b="0" i="0" u="none" strike="noStrike" cap="none" dirty="0">
              <a:solidFill>
                <a:schemeClr val="dk1"/>
              </a:solidFill>
              <a:latin typeface="Arial"/>
              <a:ea typeface="Arial"/>
              <a:cs typeface="Arial"/>
              <a:sym typeface="Arial"/>
            </a:endParaRPr>
          </a:p>
          <a:p>
            <a:pPr marL="12065" lvl="0">
              <a:lnSpc>
                <a:spcPct val="70000"/>
              </a:lnSpc>
              <a:spcBef>
                <a:spcPts val="1000"/>
              </a:spcBef>
              <a:buClr>
                <a:schemeClr val="dk1"/>
              </a:buClr>
              <a:buSzPts val="2400"/>
            </a:pPr>
            <a:r>
              <a:rPr lang="en-US" sz="2400" dirty="0">
                <a:solidFill>
                  <a:schemeClr val="dk1"/>
                </a:solidFill>
              </a:rPr>
              <a:t>You can find more information on locks here: </a:t>
            </a:r>
          </a:p>
          <a:p>
            <a:pPr marL="12065" lvl="0">
              <a:lnSpc>
                <a:spcPct val="70000"/>
              </a:lnSpc>
              <a:spcBef>
                <a:spcPts val="1000"/>
              </a:spcBef>
              <a:buClr>
                <a:schemeClr val="dk1"/>
              </a:buClr>
              <a:buSzPts val="2400"/>
            </a:pPr>
            <a:r>
              <a:rPr lang="en-US" sz="2200" dirty="0">
                <a:solidFill>
                  <a:schemeClr val="dk1"/>
                </a:solidFill>
                <a:hlinkClick r:id="rId4"/>
              </a:rPr>
              <a:t>https://medicaid.utah.gov/Documents/pdfs/ltc/hcbstransition/Files/Settings_Rule_flyer_Locks.pdf</a:t>
            </a:r>
            <a:endParaRPr sz="2400" b="0" i="0" u="none" strike="noStrike" cap="none" dirty="0">
              <a:solidFill>
                <a:schemeClr val="dk1"/>
              </a:solidFill>
              <a:latin typeface="Arial"/>
              <a:ea typeface="Arial"/>
              <a:cs typeface="Arial"/>
              <a:sym typeface="Arial"/>
            </a:endParaRPr>
          </a:p>
          <a:p>
            <a:pPr marL="0" marR="0" lvl="0" indent="0" algn="l" rtl="0">
              <a:lnSpc>
                <a:spcPct val="70000"/>
              </a:lnSpc>
              <a:spcBef>
                <a:spcPts val="1000"/>
              </a:spcBef>
              <a:spcAft>
                <a:spcPts val="0"/>
              </a:spcAft>
              <a:buClr>
                <a:schemeClr val="dk1"/>
              </a:buClr>
              <a:buSzPts val="3700"/>
              <a:buFont typeface="Arial"/>
              <a:buNone/>
            </a:pPr>
            <a:endParaRPr sz="37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8">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8">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pic>
        <p:nvPicPr>
          <p:cNvPr id="254" name="Google Shape;254;p2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56" name="Google Shape;256;p20"/>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57" name="Google Shape;257;p20"/>
          <p:cNvSpPr txBox="1"/>
          <p:nvPr/>
        </p:nvSpPr>
        <p:spPr>
          <a:xfrm>
            <a:off x="304800" y="1812324"/>
            <a:ext cx="11652737" cy="4698204"/>
          </a:xfrm>
          <a:prstGeom prst="rect">
            <a:avLst/>
          </a:prstGeom>
          <a:noFill/>
          <a:ln>
            <a:noFill/>
          </a:ln>
        </p:spPr>
        <p:txBody>
          <a:bodyPr spcFirstLastPara="1" wrap="square" lIns="91425" tIns="45700" rIns="91425" bIns="45700" anchor="t" anchorCtr="0">
            <a:normAutofit/>
          </a:bodyPr>
          <a:lstStyle/>
          <a:p>
            <a:pPr marR="0" lvl="0" algn="l" rtl="0">
              <a:lnSpc>
                <a:spcPct val="90000"/>
              </a:lnSpc>
              <a:spcBef>
                <a:spcPts val="0"/>
              </a:spcBef>
              <a:spcAft>
                <a:spcPts val="0"/>
              </a:spcAft>
              <a:buClr>
                <a:schemeClr val="dk1"/>
              </a:buClr>
              <a:buSzPts val="2800"/>
            </a:pPr>
            <a:r>
              <a:rPr lang="en-US" sz="3200" b="0" i="0" u="none" strike="noStrike" cap="none" dirty="0">
                <a:solidFill>
                  <a:schemeClr val="dk1"/>
                </a:solidFill>
                <a:latin typeface="Arial"/>
                <a:ea typeface="Arial"/>
                <a:cs typeface="Arial"/>
                <a:sym typeface="Arial"/>
              </a:rPr>
              <a:t>The individual can have visitors of his/her choosing at any time.</a:t>
            </a:r>
            <a:endParaRPr sz="1600" dirty="0"/>
          </a:p>
          <a:p>
            <a:pPr marL="914400" marR="0" lvl="1" indent="-457200" algn="l" rtl="0">
              <a:lnSpc>
                <a:spcPct val="150000"/>
              </a:lnSpc>
              <a:spcBef>
                <a:spcPts val="500"/>
              </a:spcBef>
              <a:spcAft>
                <a:spcPts val="0"/>
              </a:spcAft>
              <a:buClr>
                <a:schemeClr val="dk1"/>
              </a:buClr>
              <a:buSzPts val="2400"/>
              <a:buFont typeface="Arial"/>
              <a:buChar char="•"/>
            </a:pPr>
            <a:r>
              <a:rPr lang="en-US" sz="2800" b="0" i="0" u="none" strike="noStrike" cap="none" dirty="0">
                <a:solidFill>
                  <a:schemeClr val="dk1"/>
                </a:solidFill>
                <a:sym typeface="Arial"/>
              </a:rPr>
              <a:t>There are no set visiting hours</a:t>
            </a:r>
            <a:endParaRPr sz="2800" dirty="0"/>
          </a:p>
          <a:p>
            <a:pPr marL="914400" marR="0" lvl="1" indent="-457200" algn="l" rtl="0">
              <a:lnSpc>
                <a:spcPct val="150000"/>
              </a:lnSpc>
              <a:spcBef>
                <a:spcPts val="500"/>
              </a:spcBef>
              <a:spcAft>
                <a:spcPts val="0"/>
              </a:spcAft>
              <a:buClr>
                <a:schemeClr val="dk1"/>
              </a:buClr>
              <a:buSzPts val="2400"/>
              <a:buFont typeface="Arial"/>
              <a:buChar char="•"/>
            </a:pPr>
            <a:r>
              <a:rPr lang="en-US" sz="2800" b="0" i="0" u="none" strike="noStrike" cap="none" dirty="0">
                <a:solidFill>
                  <a:schemeClr val="dk1"/>
                </a:solidFill>
                <a:sym typeface="Arial"/>
              </a:rPr>
              <a:t>There are no restricted visitor meeting areas</a:t>
            </a:r>
            <a:endParaRPr sz="2800" dirty="0"/>
          </a:p>
          <a:p>
            <a:pPr marL="914400" marR="0" lvl="1" indent="-457200" algn="l" rtl="0">
              <a:lnSpc>
                <a:spcPct val="150000"/>
              </a:lnSpc>
              <a:spcBef>
                <a:spcPts val="500"/>
              </a:spcBef>
              <a:spcAft>
                <a:spcPts val="0"/>
              </a:spcAft>
              <a:buClr>
                <a:schemeClr val="dk1"/>
              </a:buClr>
              <a:buSzPts val="2400"/>
              <a:buFont typeface="Arial"/>
              <a:buChar char="•"/>
            </a:pPr>
            <a:r>
              <a:rPr lang="en-US" sz="2800" b="0" i="0" u="none" strike="noStrike" cap="none" dirty="0">
                <a:solidFill>
                  <a:schemeClr val="dk1"/>
                </a:solidFill>
                <a:sym typeface="Arial"/>
              </a:rPr>
              <a:t>Individual(s) can have private visits with family and friends</a:t>
            </a:r>
            <a:endParaRPr sz="2800" b="0" i="0" u="none" strike="noStrike" cap="none" dirty="0">
              <a:solidFill>
                <a:schemeClr val="dk1"/>
              </a:solidFil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pic>
        <p:nvPicPr>
          <p:cNvPr id="263" name="Google Shape;263;p2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65" name="Google Shape;265;p21"/>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66" name="Google Shape;266;p21"/>
          <p:cNvSpPr txBox="1"/>
          <p:nvPr/>
        </p:nvSpPr>
        <p:spPr>
          <a:xfrm>
            <a:off x="128954" y="1652953"/>
            <a:ext cx="11887199" cy="5087815"/>
          </a:xfrm>
          <a:prstGeom prst="rect">
            <a:avLst/>
          </a:prstGeom>
          <a:noFill/>
          <a:ln>
            <a:noFill/>
          </a:ln>
        </p:spPr>
        <p:txBody>
          <a:bodyPr spcFirstLastPara="1" wrap="square" lIns="91425" tIns="45700" rIns="91425" bIns="45700" anchor="t" anchorCtr="0">
            <a:normAutofit/>
          </a:bodyPr>
          <a:lstStyle/>
          <a:p>
            <a:pPr marR="0" lvl="0" algn="l" rtl="0">
              <a:lnSpc>
                <a:spcPct val="80000"/>
              </a:lnSpc>
              <a:spcBef>
                <a:spcPts val="0"/>
              </a:spcBef>
              <a:spcAft>
                <a:spcPts val="0"/>
              </a:spcAft>
              <a:buClr>
                <a:schemeClr val="dk1"/>
              </a:buClr>
              <a:buSzPts val="2800"/>
            </a:pPr>
            <a:r>
              <a:rPr lang="en-US" sz="2800" b="0" i="0" u="none" strike="noStrike" cap="none" dirty="0">
                <a:solidFill>
                  <a:schemeClr val="dk1"/>
                </a:solidFill>
                <a:latin typeface="Arial"/>
                <a:ea typeface="Arial"/>
                <a:cs typeface="Arial"/>
                <a:sym typeface="Arial"/>
              </a:rPr>
              <a:t>The setting is physically accessible to the individual</a:t>
            </a:r>
          </a:p>
          <a:p>
            <a:pPr marR="0" lvl="0" algn="l" rtl="0">
              <a:lnSpc>
                <a:spcPct val="80000"/>
              </a:lnSpc>
              <a:spcBef>
                <a:spcPts val="0"/>
              </a:spcBef>
              <a:spcAft>
                <a:spcPts val="0"/>
              </a:spcAft>
              <a:buClr>
                <a:schemeClr val="dk1"/>
              </a:buClr>
              <a:buSzPts val="2800"/>
            </a:pPr>
            <a:endParaRPr dirty="0"/>
          </a:p>
          <a:p>
            <a:pPr marL="914400" marR="0" lvl="1" indent="-457200" algn="l" rtl="0">
              <a:lnSpc>
                <a:spcPct val="8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ensures there are no gates, Velcro strips, locked doors, or other barriers preventing individual’s entrance to or exit from certain areas of the setting.</a:t>
            </a:r>
            <a:endParaRPr dirty="0"/>
          </a:p>
          <a:p>
            <a:pPr marL="914400" marR="0" lvl="1" indent="-457200" algn="l" rtl="0">
              <a:lnSpc>
                <a:spcPct val="8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provides the individual(s) with full access to typical facilities in a home such as a kitchen with cooking facilities, dining area, laundry, and comfortable seating in the shared areas.</a:t>
            </a:r>
            <a:endParaRPr dirty="0"/>
          </a:p>
          <a:p>
            <a:pPr marL="914400" marR="0" lvl="1" indent="-457200" algn="l" rtl="0">
              <a:lnSpc>
                <a:spcPct val="8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is physically accessible (the setting must meet all ADA requirements) or if there are obstructions, environmental adaptations such as a stair </a:t>
            </a:r>
            <a:r>
              <a:rPr lang="en-US" sz="2400" dirty="0">
                <a:solidFill>
                  <a:schemeClr val="dk1"/>
                </a:solidFill>
              </a:rPr>
              <a:t>lift or </a:t>
            </a:r>
            <a:r>
              <a:rPr lang="en-US" sz="2400" b="0" i="0" u="none" strike="noStrike" cap="none" dirty="0">
                <a:solidFill>
                  <a:schemeClr val="dk1"/>
                </a:solidFill>
                <a:latin typeface="Arial"/>
                <a:ea typeface="Arial"/>
                <a:cs typeface="Arial"/>
                <a:sym typeface="Arial"/>
              </a:rPr>
              <a:t>elevator to ameliorate the obstruction are in place.</a:t>
            </a:r>
            <a:endParaRPr lang="en-US" dirty="0"/>
          </a:p>
          <a:p>
            <a:pPr marL="457200" marR="0" lvl="1" algn="l" rtl="0">
              <a:lnSpc>
                <a:spcPct val="80000"/>
              </a:lnSpc>
              <a:spcBef>
                <a:spcPts val="500"/>
              </a:spcBef>
              <a:spcAft>
                <a:spcPts val="0"/>
              </a:spcAft>
              <a:buClr>
                <a:schemeClr val="dk1"/>
              </a:buClr>
              <a:buSzPts val="2400"/>
            </a:pPr>
            <a:endParaRPr lang="en-US" sz="2400" i="1" dirty="0">
              <a:solidFill>
                <a:schemeClr val="dk1"/>
              </a:solidFill>
            </a:endParaRPr>
          </a:p>
          <a:p>
            <a:pPr marL="457200" marR="0" lvl="1" algn="l" rtl="0">
              <a:lnSpc>
                <a:spcPct val="80000"/>
              </a:lnSpc>
              <a:spcBef>
                <a:spcPts val="500"/>
              </a:spcBef>
              <a:spcAft>
                <a:spcPts val="0"/>
              </a:spcAft>
              <a:buClr>
                <a:schemeClr val="dk1"/>
              </a:buClr>
              <a:buSzPts val="2400"/>
            </a:pPr>
            <a:r>
              <a:rPr lang="en-US" sz="2400" b="0" i="1" u="none" strike="noStrike" cap="none" dirty="0">
                <a:solidFill>
                  <a:schemeClr val="dk1"/>
                </a:solidFill>
                <a:latin typeface="Arial"/>
                <a:ea typeface="Arial"/>
                <a:cs typeface="Arial"/>
                <a:sym typeface="Arial"/>
              </a:rPr>
              <a:t>Note: </a:t>
            </a:r>
            <a:r>
              <a:rPr lang="en-US" sz="2200" b="0" i="1" u="none" strike="noStrike" cap="none" dirty="0">
                <a:solidFill>
                  <a:schemeClr val="dk1"/>
                </a:solidFill>
                <a:latin typeface="Arial"/>
                <a:ea typeface="Arial"/>
                <a:cs typeface="Arial"/>
                <a:sym typeface="Arial"/>
              </a:rPr>
              <a:t>Compliance with ADA does not equal compliance with all settings rule accessibility requirements as noted above.  </a:t>
            </a:r>
            <a:endParaRPr sz="24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pic>
        <p:nvPicPr>
          <p:cNvPr id="263" name="Google Shape;263;p2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65" name="Google Shape;265;p21"/>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sz="3740" b="1" i="0" u="none" strike="noStrike" cap="none">
              <a:solidFill>
                <a:schemeClr val="dk1"/>
              </a:solidFill>
              <a:latin typeface="Calibri"/>
              <a:ea typeface="Calibri"/>
              <a:cs typeface="Calibri"/>
              <a:sym typeface="Calibri"/>
            </a:endParaRPr>
          </a:p>
        </p:txBody>
      </p:sp>
      <p:sp>
        <p:nvSpPr>
          <p:cNvPr id="266" name="Google Shape;266;p21"/>
          <p:cNvSpPr txBox="1"/>
          <p:nvPr/>
        </p:nvSpPr>
        <p:spPr>
          <a:xfrm>
            <a:off x="128954" y="1514059"/>
            <a:ext cx="11887199" cy="5226709"/>
          </a:xfrm>
          <a:prstGeom prst="rect">
            <a:avLst/>
          </a:prstGeom>
          <a:noFill/>
          <a:ln>
            <a:noFill/>
          </a:ln>
        </p:spPr>
        <p:txBody>
          <a:bodyPr spcFirstLastPara="1" wrap="square" lIns="91425" tIns="45700" rIns="91425" bIns="45700" anchor="t" anchorCtr="0">
            <a:normAutofit fontScale="92500" lnSpcReduction="10000"/>
          </a:bodyPr>
          <a:lstStyle/>
          <a:p>
            <a:pPr marR="0" lvl="0" algn="l" rtl="0">
              <a:lnSpc>
                <a:spcPct val="80000"/>
              </a:lnSpc>
              <a:spcBef>
                <a:spcPts val="0"/>
              </a:spcBef>
              <a:spcAft>
                <a:spcPts val="0"/>
              </a:spcAft>
              <a:buClr>
                <a:schemeClr val="dk1"/>
              </a:buClr>
              <a:buSzPts val="2800"/>
            </a:pPr>
            <a:r>
              <a:rPr lang="en-US" sz="2800" dirty="0">
                <a:solidFill>
                  <a:schemeClr val="dk1"/>
                </a:solidFill>
              </a:rPr>
              <a:t>Supported Living Settings</a:t>
            </a:r>
          </a:p>
          <a:p>
            <a:pPr marR="0" lvl="0" algn="l" rtl="0">
              <a:lnSpc>
                <a:spcPct val="80000"/>
              </a:lnSpc>
              <a:spcBef>
                <a:spcPts val="0"/>
              </a:spcBef>
              <a:spcAft>
                <a:spcPts val="0"/>
              </a:spcAft>
              <a:buClr>
                <a:schemeClr val="dk1"/>
              </a:buClr>
              <a:buSzPts val="2800"/>
            </a:pPr>
            <a:endParaRPr lang="en-US" sz="2800" b="0" i="0" u="none" strike="noStrike" cap="none" dirty="0">
              <a:solidFill>
                <a:schemeClr val="dk1"/>
              </a:solidFill>
              <a:latin typeface="Arial"/>
              <a:ea typeface="Arial"/>
              <a:cs typeface="Arial"/>
              <a:sym typeface="Arial"/>
            </a:endParaRPr>
          </a:p>
          <a:p>
            <a:pPr>
              <a:lnSpc>
                <a:spcPct val="80000"/>
              </a:lnSpc>
              <a:buClr>
                <a:schemeClr val="dk1"/>
              </a:buClr>
              <a:buSzPts val="2800"/>
            </a:pPr>
            <a:r>
              <a:rPr lang="en-US" sz="2400" dirty="0">
                <a:solidFill>
                  <a:schemeClr val="dk1"/>
                </a:solidFill>
              </a:rPr>
              <a:t>If an individual chooses to live in a provider owned and/or controlled setting and receives supported living services, they can choose who provides those services, including the provider who controls and/or owns the setting. </a:t>
            </a:r>
          </a:p>
          <a:p>
            <a:pPr marR="0" lvl="0" algn="l" rtl="0">
              <a:lnSpc>
                <a:spcPct val="80000"/>
              </a:lnSpc>
              <a:spcBef>
                <a:spcPts val="0"/>
              </a:spcBef>
              <a:spcAft>
                <a:spcPts val="0"/>
              </a:spcAft>
              <a:buClr>
                <a:schemeClr val="dk1"/>
              </a:buClr>
              <a:buSzPts val="2800"/>
            </a:pPr>
            <a:endParaRPr dirty="0"/>
          </a:p>
          <a:p>
            <a:pPr marL="914400" lvl="1" indent="-457200">
              <a:lnSpc>
                <a:spcPct val="80000"/>
              </a:lnSpc>
              <a:spcBef>
                <a:spcPts val="500"/>
              </a:spcBef>
              <a:buClr>
                <a:schemeClr val="dk1"/>
              </a:buClr>
              <a:buSzPts val="2400"/>
              <a:buFont typeface="Arial"/>
              <a:buChar char="•"/>
            </a:pPr>
            <a:r>
              <a:rPr lang="en-US" sz="2400" dirty="0">
                <a:solidFill>
                  <a:schemeClr val="dk1"/>
                </a:solidFill>
              </a:rPr>
              <a:t>When an individual chooses to receive home and community based services (HCBS) in a provider owned or controlled setting where the provider is paid a single rate to provide a bundle of services, the individual is choosing that provider to deliver all services that are included in the bundled rate.</a:t>
            </a:r>
          </a:p>
          <a:p>
            <a:pPr marL="914400" lvl="1" indent="-457200">
              <a:lnSpc>
                <a:spcPct val="80000"/>
              </a:lnSpc>
              <a:spcBef>
                <a:spcPts val="500"/>
              </a:spcBef>
              <a:buClr>
                <a:schemeClr val="dk1"/>
              </a:buClr>
              <a:buSzPts val="2400"/>
              <a:buFont typeface="Arial"/>
              <a:buChar char="•"/>
            </a:pPr>
            <a:r>
              <a:rPr lang="en-US" sz="2400" dirty="0">
                <a:solidFill>
                  <a:schemeClr val="dk1"/>
                </a:solidFill>
              </a:rPr>
              <a:t>For any services that are not included in the bundled rate, the individual may choose any qualified provider, including the provider who controls or owns the setting if the provider offers the service separate from the bundle.</a:t>
            </a:r>
          </a:p>
          <a:p>
            <a:pPr marL="914400" lvl="8" indent="-457200">
              <a:lnSpc>
                <a:spcPct val="80000"/>
              </a:lnSpc>
              <a:spcBef>
                <a:spcPts val="500"/>
              </a:spcBef>
              <a:buClr>
                <a:schemeClr val="dk1"/>
              </a:buClr>
              <a:buSzPts val="2400"/>
              <a:buFont typeface="Arial"/>
              <a:buChar char="•"/>
            </a:pPr>
            <a:r>
              <a:rPr lang="en-US" sz="2400" dirty="0">
                <a:solidFill>
                  <a:schemeClr val="dk1"/>
                </a:solidFill>
              </a:rPr>
              <a:t>If an individual is receiving supported living services, the service is not attached to a location; therefore, the individual has free choice of providers.</a:t>
            </a:r>
          </a:p>
          <a:p>
            <a:pPr marL="457200" lvl="8">
              <a:lnSpc>
                <a:spcPct val="80000"/>
              </a:lnSpc>
              <a:spcBef>
                <a:spcPts val="500"/>
              </a:spcBef>
              <a:buClr>
                <a:schemeClr val="dk1"/>
              </a:buClr>
              <a:buSzPts val="2400"/>
            </a:pPr>
            <a:endParaRPr lang="en-US" sz="2400" dirty="0">
              <a:solidFill>
                <a:schemeClr val="dk1"/>
              </a:solidFill>
            </a:endParaRPr>
          </a:p>
          <a:p>
            <a:pPr marL="457200" lvl="8">
              <a:lnSpc>
                <a:spcPct val="90000"/>
              </a:lnSpc>
              <a:buClr>
                <a:schemeClr val="dk1"/>
              </a:buClr>
              <a:buSzPts val="2800"/>
            </a:pPr>
            <a:r>
              <a:rPr lang="en-US" sz="2400" dirty="0">
                <a:solidFill>
                  <a:schemeClr val="dk1"/>
                </a:solidFill>
              </a:rPr>
              <a:t>Additional information on supported living settings can be found here: </a:t>
            </a:r>
          </a:p>
          <a:p>
            <a:pPr marL="457200" lvl="1">
              <a:lnSpc>
                <a:spcPct val="80000"/>
              </a:lnSpc>
              <a:spcBef>
                <a:spcPts val="500"/>
              </a:spcBef>
              <a:buClr>
                <a:schemeClr val="dk1"/>
              </a:buClr>
              <a:buSzPts val="2400"/>
            </a:pPr>
            <a:r>
              <a:rPr lang="en-US" sz="2200" i="1" dirty="0">
                <a:solidFill>
                  <a:schemeClr val="dk1"/>
                </a:solidFill>
                <a:hlinkClick r:id="rId4"/>
              </a:rPr>
              <a:t>https://medicaid.utah.gov/Documents/pdfs/ltc/hcbstransition/Files/SeperationHousingHCBS.pdf</a:t>
            </a:r>
            <a:endParaRPr lang="en-US" sz="2400" i="1" dirty="0">
              <a:solidFill>
                <a:schemeClr val="dk1"/>
              </a:solidFill>
            </a:endParaRPr>
          </a:p>
        </p:txBody>
      </p:sp>
    </p:spTree>
    <p:extLst>
      <p:ext uri="{BB962C8B-B14F-4D97-AF65-F5344CB8AC3E}">
        <p14:creationId xmlns:p14="http://schemas.microsoft.com/office/powerpoint/2010/main" val="358233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2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73" name="Google Shape;273;p22"/>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75" name="Google Shape;275;p22"/>
          <p:cNvSpPr txBox="1"/>
          <p:nvPr/>
        </p:nvSpPr>
        <p:spPr>
          <a:xfrm>
            <a:off x="257908" y="1617785"/>
            <a:ext cx="11758245" cy="498418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There are situations that an exception or “modification” to any of the settings requirements or a restriction to the participant’s rights can be imposed.  </a:t>
            </a:r>
          </a:p>
          <a:p>
            <a:pPr>
              <a:lnSpc>
                <a:spcPct val="90000"/>
              </a:lnSpc>
              <a:spcBef>
                <a:spcPts val="1000"/>
              </a:spcBef>
              <a:buClr>
                <a:schemeClr val="dk1"/>
              </a:buClr>
              <a:buSzPts val="2800"/>
            </a:pPr>
            <a:r>
              <a:rPr lang="en-US" sz="2800" dirty="0">
                <a:solidFill>
                  <a:schemeClr val="dk1"/>
                </a:solidFill>
              </a:rPr>
              <a:t>A rights restriction is a limitation to the rights of an individual due to a specific assessed need in order to support the health, safety, and well-being of the individual or the community.</a:t>
            </a:r>
          </a:p>
          <a:p>
            <a:pPr lvl="0">
              <a:lnSpc>
                <a:spcPct val="90000"/>
              </a:lnSpc>
              <a:spcBef>
                <a:spcPts val="1000"/>
              </a:spcBef>
              <a:buClr>
                <a:schemeClr val="dk1"/>
              </a:buClr>
              <a:buSzPts val="2800"/>
            </a:pPr>
            <a:r>
              <a:rPr lang="en-US" sz="2800" dirty="0">
                <a:solidFill>
                  <a:schemeClr val="dk1"/>
                </a:solidFill>
              </a:rPr>
              <a:t>It is a provider’s responsibility to assure safety, </a:t>
            </a:r>
            <a:r>
              <a:rPr lang="en-US" sz="2800" u="sng" dirty="0">
                <a:solidFill>
                  <a:schemeClr val="dk1"/>
                </a:solidFill>
              </a:rPr>
              <a:t>AND</a:t>
            </a:r>
            <a:r>
              <a:rPr lang="en-US" sz="2800" dirty="0">
                <a:solidFill>
                  <a:schemeClr val="dk1"/>
                </a:solidFill>
              </a:rPr>
              <a:t> individuals have the right to make decisions in their life.  We all make decisions that are not always the healthiest or safest.  When these conflict, the team must consider the severity and the likelihood of potential negative outcomes against the rights of the individual and limit those rights only when truly necessary, and according to the requirements of the Settings Rule. </a:t>
            </a:r>
            <a:endParaRPr sz="2800" dirty="0">
              <a:solidFill>
                <a:schemeClr val="dk1"/>
              </a:solidFil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492998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2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73" name="Google Shape;273;p22"/>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75" name="Google Shape;275;p22"/>
          <p:cNvSpPr txBox="1"/>
          <p:nvPr/>
        </p:nvSpPr>
        <p:spPr>
          <a:xfrm>
            <a:off x="257908" y="1723292"/>
            <a:ext cx="11758245" cy="498418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In these circumstances the modifications or restrictions must be:</a:t>
            </a:r>
            <a:endParaRPr dirty="0"/>
          </a:p>
          <a:p>
            <a:pPr marL="571500" marR="0" lvl="0" indent="-5715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Supported by an individualized specific assessed need</a:t>
            </a:r>
            <a:endParaRPr dirty="0"/>
          </a:p>
          <a:p>
            <a:pPr marL="571500" marR="0" lvl="0" indent="-5715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Justified and documented as part of the person-centered process</a:t>
            </a:r>
          </a:p>
          <a:p>
            <a:pPr marR="0" lvl="0" algn="l" rtl="0">
              <a:lnSpc>
                <a:spcPct val="90000"/>
              </a:lnSpc>
              <a:spcBef>
                <a:spcPts val="1000"/>
              </a:spcBef>
              <a:spcAft>
                <a:spcPts val="0"/>
              </a:spcAft>
              <a:buClr>
                <a:schemeClr val="dk1"/>
              </a:buClr>
              <a:buSzPts val="2800"/>
            </a:pPr>
            <a:endParaRPr lang="en-US" sz="2800" b="0" i="0" u="none" strike="noStrike" cap="none" dirty="0">
              <a:solidFill>
                <a:schemeClr val="dk1"/>
              </a:solidFill>
              <a:latin typeface="Arial"/>
              <a:ea typeface="Arial"/>
              <a:cs typeface="Arial"/>
              <a:sym typeface="Arial"/>
            </a:endParaRPr>
          </a:p>
          <a:p>
            <a:pPr marR="0" lvl="0" algn="l" rtl="0">
              <a:lnSpc>
                <a:spcPct val="90000"/>
              </a:lnSpc>
              <a:spcBef>
                <a:spcPts val="1000"/>
              </a:spcBef>
              <a:spcAft>
                <a:spcPts val="0"/>
              </a:spcAft>
              <a:buClr>
                <a:schemeClr val="dk1"/>
              </a:buClr>
              <a:buSzPts val="2800"/>
            </a:pPr>
            <a:r>
              <a:rPr lang="en-US" sz="2800" dirty="0">
                <a:solidFill>
                  <a:schemeClr val="dk1"/>
                </a:solidFill>
              </a:rPr>
              <a:t>For individuals receiving services under DSPD, these generally must also be approved by a Human Rights Committee.</a:t>
            </a:r>
            <a:endParaRPr sz="2800" dirty="0">
              <a:solidFill>
                <a:schemeClr val="dk1"/>
              </a:solidFill>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23982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Google Shape;281;p2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82" name="Google Shape;282;p23"/>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84" name="Google Shape;284;p23"/>
          <p:cNvSpPr txBox="1"/>
          <p:nvPr/>
        </p:nvSpPr>
        <p:spPr>
          <a:xfrm>
            <a:off x="199292" y="1645920"/>
            <a:ext cx="11852031" cy="4956048"/>
          </a:xfrm>
          <a:prstGeom prst="rect">
            <a:avLst/>
          </a:prstGeom>
          <a:noFill/>
          <a:ln>
            <a:noFill/>
          </a:ln>
        </p:spPr>
        <p:txBody>
          <a:bodyPr spcFirstLastPara="1" wrap="square" lIns="91425" tIns="45700" rIns="91425" bIns="45700" anchor="t" anchorCtr="0">
            <a:normAutofit/>
          </a:bodyPr>
          <a:lstStyle/>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Restricting independence or access to resources is appropriate only to reduce specific risks.</a:t>
            </a:r>
            <a:endParaRPr dirty="0"/>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Controls on personal freedoms and access to community cannot be imposed on a class or group of individuals.  </a:t>
            </a:r>
            <a:endParaRPr lang="en-US" sz="2800" dirty="0">
              <a:solidFill>
                <a:schemeClr val="dk1"/>
              </a:solidFill>
            </a:endParaRPr>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Restrictions or modifications cannot be implemented as “house rules” in any setting, regardless of the population served and must not be used for the convenience of staff.</a:t>
            </a:r>
          </a:p>
          <a:p>
            <a:pPr marL="914400" lvl="1" indent="-457200">
              <a:lnSpc>
                <a:spcPct val="90000"/>
              </a:lnSpc>
              <a:spcBef>
                <a:spcPts val="500"/>
              </a:spcBef>
              <a:buClr>
                <a:schemeClr val="dk1"/>
              </a:buClr>
              <a:buSzPts val="2800"/>
              <a:buFont typeface="Arial"/>
              <a:buChar char="•"/>
            </a:pPr>
            <a:r>
              <a:rPr lang="en-US" sz="2800" dirty="0">
                <a:solidFill>
                  <a:schemeClr val="dk1"/>
                </a:solidFill>
              </a:rPr>
              <a:t>Documentation of a diagnosis is not sufficient justification.  This section must clearly demonstrate an assessed need for the modification including critical events or situations that have transpired that support the need for the modification.</a:t>
            </a:r>
          </a:p>
          <a:p>
            <a:pPr marL="914400" marR="0" lvl="1" indent="-457200" algn="l" rtl="0">
              <a:lnSpc>
                <a:spcPct val="90000"/>
              </a:lnSpc>
              <a:spcBef>
                <a:spcPts val="500"/>
              </a:spcBef>
              <a:spcAft>
                <a:spcPts val="0"/>
              </a:spcAft>
              <a:buClr>
                <a:schemeClr val="dk1"/>
              </a:buClr>
              <a:buSzPts val="2800"/>
              <a:buFont typeface="Arial"/>
              <a:buChar char="•"/>
            </a:pPr>
            <a:endParaRPr dirty="0"/>
          </a:p>
          <a:p>
            <a:pPr marL="457200" marR="0" lvl="1" indent="0" algn="l" rtl="0">
              <a:lnSpc>
                <a:spcPct val="10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56333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pic>
        <p:nvPicPr>
          <p:cNvPr id="290" name="Google Shape;290;p2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91" name="Google Shape;291;p24"/>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93" name="Google Shape;293;p24"/>
          <p:cNvSpPr txBox="1"/>
          <p:nvPr/>
        </p:nvSpPr>
        <p:spPr>
          <a:xfrm>
            <a:off x="105508" y="1645920"/>
            <a:ext cx="11945815" cy="5059680"/>
          </a:xfrm>
          <a:prstGeom prst="rect">
            <a:avLst/>
          </a:prstGeom>
          <a:noFill/>
          <a:ln>
            <a:noFill/>
          </a:ln>
        </p:spPr>
        <p:txBody>
          <a:bodyPr spcFirstLastPara="1" wrap="square" lIns="91425" tIns="45700" rIns="91425" bIns="45700" anchor="t" anchorCtr="0">
            <a:normAutofit/>
          </a:bodyPr>
          <a:lstStyle/>
          <a:p>
            <a:pPr marL="457200" marR="0" lvl="1" indent="0" algn="l" rtl="0">
              <a:lnSpc>
                <a:spcPct val="90000"/>
              </a:lnSpc>
              <a:spcBef>
                <a:spcPts val="0"/>
              </a:spcBef>
              <a:spcAft>
                <a:spcPts val="0"/>
              </a:spcAft>
              <a:buClr>
                <a:schemeClr val="dk1"/>
              </a:buClr>
              <a:buSzPts val="2800"/>
              <a:buFont typeface="Arial"/>
              <a:buNone/>
            </a:pPr>
            <a:endParaRPr sz="1000" b="1" i="0" u="none" strike="noStrike" cap="none" dirty="0">
              <a:solidFill>
                <a:schemeClr val="dk1"/>
              </a:solidFill>
              <a:latin typeface="Arial"/>
              <a:ea typeface="Arial"/>
              <a:cs typeface="Arial"/>
              <a:sym typeface="Arial"/>
            </a:endParaRPr>
          </a:p>
          <a:p>
            <a:pPr marL="457200" lvl="1">
              <a:lnSpc>
                <a:spcPct val="90000"/>
              </a:lnSpc>
              <a:spcBef>
                <a:spcPts val="500"/>
              </a:spcBef>
              <a:buClr>
                <a:schemeClr val="dk1"/>
              </a:buClr>
              <a:buSzPts val="2800"/>
            </a:pPr>
            <a:r>
              <a:rPr lang="en-US" sz="2800" dirty="0">
                <a:solidFill>
                  <a:schemeClr val="dk1"/>
                </a:solidFill>
              </a:rPr>
              <a:t>An individualized rights restriction used for an individual cannot affect another individual in the same setting, to the greatest extent possible.</a:t>
            </a:r>
          </a:p>
          <a:p>
            <a:pPr marL="457200" marR="0" lvl="1" indent="0" algn="l" rtl="0">
              <a:lnSpc>
                <a:spcPct val="90000"/>
              </a:lnSpc>
              <a:spcBef>
                <a:spcPts val="500"/>
              </a:spcBef>
              <a:spcAft>
                <a:spcPts val="0"/>
              </a:spcAft>
              <a:buClr>
                <a:schemeClr val="dk1"/>
              </a:buClr>
              <a:buSzPts val="2800"/>
              <a:buFont typeface="Arial"/>
              <a:buNone/>
            </a:pPr>
            <a:endParaRPr sz="1000" b="1" i="0" u="none" strike="noStrike" cap="none" dirty="0">
              <a:solidFill>
                <a:schemeClr val="dk1"/>
              </a:solidFill>
              <a:latin typeface="Arial"/>
              <a:ea typeface="Arial"/>
              <a:cs typeface="Arial"/>
              <a:sym typeface="Arial"/>
            </a:endParaRPr>
          </a:p>
          <a:p>
            <a:pPr marL="914400" marR="0" lvl="1" indent="-431800" algn="l" rtl="0">
              <a:lnSpc>
                <a:spcPct val="100000"/>
              </a:lnSpc>
              <a:spcBef>
                <a:spcPts val="0"/>
              </a:spcBef>
              <a:spcAft>
                <a:spcPts val="60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For those restrictions that affect other individuals in the setting, there must be a way for them to circumvent the restriction.</a:t>
            </a:r>
            <a:endParaRPr sz="2400" dirty="0"/>
          </a:p>
          <a:p>
            <a:pPr marL="533400" lvl="6">
              <a:spcAft>
                <a:spcPts val="600"/>
              </a:spcAft>
              <a:buClr>
                <a:schemeClr val="dk1"/>
              </a:buClr>
              <a:buSzPts val="2400"/>
            </a:pPr>
            <a:r>
              <a:rPr lang="en-US" sz="2400" b="0" i="0" u="none" strike="noStrike" cap="none" dirty="0">
                <a:solidFill>
                  <a:schemeClr val="dk1"/>
                </a:solidFill>
                <a:latin typeface="Arial"/>
                <a:ea typeface="Arial"/>
                <a:cs typeface="Arial"/>
                <a:sym typeface="Arial"/>
              </a:rPr>
              <a:t>For example, </a:t>
            </a:r>
          </a:p>
          <a:p>
            <a:pPr marL="914400" lvl="6" indent="-381000">
              <a:spcAft>
                <a:spcPts val="600"/>
              </a:spcAft>
              <a:buClr>
                <a:schemeClr val="dk1"/>
              </a:buClr>
              <a:buSzPts val="2400"/>
              <a:buChar char="•"/>
            </a:pPr>
            <a:r>
              <a:rPr lang="en-US" sz="2400" dirty="0">
                <a:solidFill>
                  <a:schemeClr val="dk1"/>
                </a:solidFill>
              </a:rPr>
              <a:t>I</a:t>
            </a:r>
            <a:r>
              <a:rPr lang="en-US" sz="2400" b="0" i="0" u="none" strike="noStrike" cap="none" dirty="0">
                <a:solidFill>
                  <a:schemeClr val="dk1"/>
                </a:solidFill>
                <a:latin typeface="Arial"/>
                <a:ea typeface="Arial"/>
                <a:cs typeface="Arial"/>
                <a:sym typeface="Arial"/>
              </a:rPr>
              <a:t>f an individual requires a food restriction that</a:t>
            </a:r>
            <a:r>
              <a:rPr lang="en-US" sz="2400" dirty="0">
                <a:solidFill>
                  <a:schemeClr val="dk1"/>
                </a:solidFill>
              </a:rPr>
              <a:t> </a:t>
            </a:r>
            <a:r>
              <a:rPr lang="en-US" sz="2400" b="0" i="0" u="none" strike="noStrike" cap="none" dirty="0">
                <a:solidFill>
                  <a:schemeClr val="dk1"/>
                </a:solidFill>
                <a:latin typeface="Arial"/>
                <a:ea typeface="Arial"/>
                <a:cs typeface="Arial"/>
                <a:sym typeface="Arial"/>
              </a:rPr>
              <a:t>results</a:t>
            </a:r>
            <a:r>
              <a:rPr lang="en-US" sz="2400" dirty="0">
                <a:solidFill>
                  <a:schemeClr val="dk1"/>
                </a:solidFill>
              </a:rPr>
              <a:t> </a:t>
            </a:r>
            <a:r>
              <a:rPr lang="en-US" sz="2400" b="0" i="0" u="none" strike="noStrike" cap="none" dirty="0">
                <a:solidFill>
                  <a:schemeClr val="dk1"/>
                </a:solidFill>
                <a:latin typeface="Arial"/>
                <a:ea typeface="Arial"/>
                <a:cs typeface="Arial"/>
                <a:sym typeface="Arial"/>
              </a:rPr>
              <a:t>in the refrigerator being locked, there must be a way for other individuals to access that food (e.g. access to key, code, etc.)</a:t>
            </a:r>
          </a:p>
          <a:p>
            <a:pPr marL="914400" lvl="6" indent="-381000">
              <a:spcAft>
                <a:spcPts val="600"/>
              </a:spcAft>
              <a:buClr>
                <a:schemeClr val="dk1"/>
              </a:buClr>
              <a:buSzPts val="2400"/>
              <a:buChar char="•"/>
            </a:pPr>
            <a:r>
              <a:rPr lang="en-US" sz="2400" dirty="0">
                <a:solidFill>
                  <a:schemeClr val="dk1"/>
                </a:solidFill>
              </a:rPr>
              <a:t>If an individual requires a media restriction of any media PG13 or above, there needs to be a way for other individuals to access that type of media (e.g. watching on personal devices, having an agreed upon media schedule, etc.)</a:t>
            </a:r>
            <a:endParaRPr sz="2400" dirty="0"/>
          </a:p>
        </p:txBody>
      </p:sp>
    </p:spTree>
    <p:extLst>
      <p:ext uri="{BB962C8B-B14F-4D97-AF65-F5344CB8AC3E}">
        <p14:creationId xmlns:p14="http://schemas.microsoft.com/office/powerpoint/2010/main" val="203620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pic>
        <p:nvPicPr>
          <p:cNvPr id="298" name="Google Shape;298;p2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99" name="Google Shape;299;p25"/>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301" name="Google Shape;301;p25"/>
          <p:cNvSpPr txBox="1"/>
          <p:nvPr/>
        </p:nvSpPr>
        <p:spPr>
          <a:xfrm>
            <a:off x="117231" y="1635369"/>
            <a:ext cx="11875477" cy="5090745"/>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Documented in the person-centered planning process which includes:</a:t>
            </a:r>
            <a:endParaRPr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Specific individualized assessed need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Prior interventions and supports including less intrusive methods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Description of condition proportionate to assessed need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Ongoing data measuring effectiveness of modification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Established time limits for periodic review of modifications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Individual’s informed consent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Assurance that interventions and supports will not cause harm</a:t>
            </a:r>
            <a:endParaRPr lang="en-US" sz="2400" dirty="0">
              <a:solidFill>
                <a:schemeClr val="dk1"/>
              </a:solidFill>
            </a:endParaRPr>
          </a:p>
          <a:p>
            <a:pPr marL="1028700" marR="0" lvl="1" indent="-546100" algn="l" rtl="0">
              <a:lnSpc>
                <a:spcPct val="90000"/>
              </a:lnSpc>
              <a:spcBef>
                <a:spcPts val="500"/>
              </a:spcBef>
              <a:spcAft>
                <a:spcPts val="0"/>
              </a:spcAft>
              <a:buClr>
                <a:schemeClr val="dk1"/>
              </a:buClr>
              <a:buSzPts val="2400"/>
              <a:buFont typeface="Arial"/>
              <a:buChar char="•"/>
            </a:pPr>
            <a:endParaRPr lang="en-US" sz="2400" b="0" i="0" u="none" strike="noStrike" cap="none" dirty="0">
              <a:solidFill>
                <a:schemeClr val="dk1"/>
              </a:solidFill>
              <a:latin typeface="Arial"/>
              <a:ea typeface="Arial"/>
              <a:cs typeface="Arial"/>
              <a:sym typeface="Arial"/>
            </a:endParaRPr>
          </a:p>
          <a:p>
            <a:pPr marL="482600" lvl="1">
              <a:lnSpc>
                <a:spcPct val="90000"/>
              </a:lnSpc>
              <a:spcBef>
                <a:spcPts val="500"/>
              </a:spcBef>
              <a:buClr>
                <a:schemeClr val="dk1"/>
              </a:buClr>
              <a:buSzPts val="2400"/>
            </a:pPr>
            <a:r>
              <a:rPr lang="en-US" sz="2800" dirty="0">
                <a:solidFill>
                  <a:schemeClr val="dk1"/>
                </a:solidFill>
              </a:rPr>
              <a:t>For additional information on restrictions and modifications go here:</a:t>
            </a:r>
          </a:p>
          <a:p>
            <a:pPr marL="482600" lvl="1">
              <a:lnSpc>
                <a:spcPct val="90000"/>
              </a:lnSpc>
              <a:spcBef>
                <a:spcPts val="500"/>
              </a:spcBef>
              <a:buClr>
                <a:schemeClr val="dk1"/>
              </a:buClr>
              <a:buSzPts val="2400"/>
            </a:pPr>
            <a:r>
              <a:rPr lang="en-US" sz="2100" dirty="0">
                <a:solidFill>
                  <a:srgbClr val="FF0000"/>
                </a:solidFill>
                <a:hlinkClick r:id="rId4"/>
              </a:rPr>
              <a:t>https://medicaid.utah.gov/Documents/pdfs/ltc/hcbstransition/Files/RestrictModFlyer.pdf</a:t>
            </a:r>
            <a:endParaRPr lang="en-US" sz="2100" dirty="0">
              <a:solidFill>
                <a:srgbClr val="FF0000"/>
              </a:solidFill>
            </a:endParaRPr>
          </a:p>
          <a:p>
            <a:pPr marL="482600" lvl="1">
              <a:lnSpc>
                <a:spcPct val="90000"/>
              </a:lnSpc>
              <a:spcBef>
                <a:spcPts val="500"/>
              </a:spcBef>
              <a:buClr>
                <a:schemeClr val="dk1"/>
              </a:buClr>
              <a:buSzPts val="2400"/>
            </a:pPr>
            <a:r>
              <a:rPr lang="en-US" sz="2100" dirty="0">
                <a:solidFill>
                  <a:srgbClr val="FF0000"/>
                </a:solidFill>
                <a:hlinkClick r:id="rId5"/>
              </a:rPr>
              <a:t>https://medicaid.utah.gov/Documents/pdfs/ltc/hcbstransition/Files/RestrictModExamples.pdf</a:t>
            </a:r>
            <a:endParaRPr lang="en-US" sz="2100" dirty="0">
              <a:solidFill>
                <a:srgbClr val="FF0000"/>
              </a:solidFill>
            </a:endParaRPr>
          </a:p>
        </p:txBody>
      </p:sp>
    </p:spTree>
    <p:extLst>
      <p:ext uri="{BB962C8B-B14F-4D97-AF65-F5344CB8AC3E}">
        <p14:creationId xmlns:p14="http://schemas.microsoft.com/office/powerpoint/2010/main" val="322142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96" name="Google Shape;96;p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98" name="Google Shape;98;p2"/>
          <p:cNvSpPr txBox="1"/>
          <p:nvPr/>
        </p:nvSpPr>
        <p:spPr>
          <a:xfrm>
            <a:off x="543697" y="1825625"/>
            <a:ext cx="11170507" cy="2133426"/>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l"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Effective date of rule: March 17, 2014</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States must demonstrate compliance with the rule by March 17, 2023 for all existing services.</a:t>
            </a:r>
          </a:p>
          <a:p>
            <a:pPr marL="0" marR="0" lvl="0" indent="0" algn="l"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  </a:t>
            </a:r>
          </a:p>
          <a:p>
            <a:pPr marL="0" marR="0" lvl="0" indent="0" algn="l" rtl="0">
              <a:lnSpc>
                <a:spcPct val="90000"/>
              </a:lnSpc>
              <a:spcBef>
                <a:spcPts val="0"/>
              </a:spcBef>
              <a:spcAft>
                <a:spcPts val="0"/>
              </a:spcAft>
              <a:buClr>
                <a:schemeClr val="dk1"/>
              </a:buClr>
              <a:buSzPts val="2800"/>
              <a:buFont typeface="Arial"/>
              <a:buNone/>
            </a:pPr>
            <a:r>
              <a:rPr lang="en-US" sz="2800" dirty="0">
                <a:solidFill>
                  <a:schemeClr val="dk1"/>
                </a:solidFill>
              </a:rPr>
              <a:t>New settings must be in compliance now -- before services are provided in the new setting.</a:t>
            </a:r>
            <a:endParaRPr sz="2800" dirty="0">
              <a:solidFill>
                <a:schemeClr val="dk1"/>
              </a:solidFill>
            </a:endParaRPr>
          </a:p>
          <a:p>
            <a:pPr marL="0" marR="0" lvl="0" indent="0" algn="l" rtl="0">
              <a:lnSpc>
                <a:spcPct val="90000"/>
              </a:lnSpc>
              <a:spcBef>
                <a:spcPts val="5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342900" marR="0" lvl="0" indent="-1651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
        <p:nvSpPr>
          <p:cNvPr id="5" name="Google Shape;98;p2"/>
          <p:cNvSpPr txBox="1"/>
          <p:nvPr/>
        </p:nvSpPr>
        <p:spPr>
          <a:xfrm>
            <a:off x="510746" y="3965958"/>
            <a:ext cx="11170507" cy="300082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50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The final rule establishes: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Mandatory requirements for the qualities of home and community based settings</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Settings that are not home and community based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Settings presumed not to be home and community based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State compliance and transition requirements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98080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pic>
        <p:nvPicPr>
          <p:cNvPr id="307" name="Google Shape;307;p2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08" name="Google Shape;308;p26"/>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310" name="Google Shape;310;p26"/>
          <p:cNvSpPr txBox="1"/>
          <p:nvPr/>
        </p:nvSpPr>
        <p:spPr>
          <a:xfrm>
            <a:off x="199292" y="1641231"/>
            <a:ext cx="11728851" cy="5005754"/>
          </a:xfrm>
          <a:prstGeom prst="rect">
            <a:avLst/>
          </a:prstGeom>
          <a:noFill/>
          <a:ln>
            <a:noFill/>
          </a:ln>
        </p:spPr>
        <p:txBody>
          <a:bodyPr spcFirstLastPara="1" wrap="square" lIns="91425" tIns="45700" rIns="91425" bIns="45700" anchor="t" anchorCtr="0">
            <a:normAutofit/>
          </a:bodyPr>
          <a:lstStyle/>
          <a:p>
            <a:pPr marL="0" marR="0" lvl="0" indent="0" algn="l" rtl="0">
              <a:lnSpc>
                <a:spcPct val="70000"/>
              </a:lnSpc>
              <a:spcBef>
                <a:spcPts val="0"/>
              </a:spcBef>
              <a:spcAft>
                <a:spcPts val="0"/>
              </a:spcAft>
              <a:buClr>
                <a:schemeClr val="dk1"/>
              </a:buClr>
              <a:buSzPts val="2500"/>
              <a:buFont typeface="Arial"/>
              <a:buNone/>
            </a:pPr>
            <a:r>
              <a:rPr lang="en-US" sz="2500" b="1" i="0" u="none" strike="noStrike" cap="none" dirty="0">
                <a:solidFill>
                  <a:schemeClr val="dk1"/>
                </a:solidFill>
                <a:latin typeface="Arial"/>
                <a:ea typeface="Arial"/>
                <a:cs typeface="Arial"/>
                <a:sym typeface="Arial"/>
              </a:rPr>
              <a:t>Unsafe Wandering or Exit-Seeking Behavior:</a:t>
            </a:r>
            <a:endParaRPr dirty="0"/>
          </a:p>
          <a:p>
            <a:pPr marL="571500" marR="0" lvl="0" indent="-571500" algn="l" rtl="0">
              <a:spcBef>
                <a:spcPts val="1000"/>
              </a:spcBef>
              <a:spcAft>
                <a:spcPts val="0"/>
              </a:spcAft>
              <a:buClr>
                <a:schemeClr val="dk1"/>
              </a:buClr>
              <a:buSzPts val="2500"/>
              <a:buFont typeface="Arial"/>
              <a:buChar char="•"/>
            </a:pPr>
            <a:r>
              <a:rPr lang="en-US" sz="2400" dirty="0">
                <a:solidFill>
                  <a:schemeClr val="dk1"/>
                </a:solidFill>
              </a:rPr>
              <a:t>Settings with controlled-egress should be able to demonstrate how they can make individual determinations of unsafe exit-seeking risk and make individual accommodations for those who are not at risk. </a:t>
            </a:r>
            <a:endParaRPr sz="2400" dirty="0">
              <a:solidFill>
                <a:schemeClr val="dk1"/>
              </a:solidFill>
            </a:endParaRPr>
          </a:p>
          <a:p>
            <a:pPr marL="571500" marR="0" lvl="0" indent="-571500" algn="l" rtl="0">
              <a:spcBef>
                <a:spcPts val="1000"/>
              </a:spcBef>
              <a:spcAft>
                <a:spcPts val="0"/>
              </a:spcAft>
              <a:buClr>
                <a:schemeClr val="dk1"/>
              </a:buClr>
              <a:buSzPts val="2500"/>
              <a:buFont typeface="Arial"/>
              <a:buChar char="•"/>
            </a:pPr>
            <a:r>
              <a:rPr lang="en-US" sz="2400" dirty="0">
                <a:solidFill>
                  <a:schemeClr val="dk1"/>
                </a:solidFill>
              </a:rPr>
              <a:t>Should a person choose a setting with controlled-egress, the setting must develop person-centered care plans that honor autonomy as well as minimize safety risks for each person, consistent with his or her plan goals. </a:t>
            </a:r>
            <a:endParaRPr sz="2400" dirty="0">
              <a:solidFill>
                <a:schemeClr val="dk1"/>
              </a:solidFill>
            </a:endParaRPr>
          </a:p>
          <a:p>
            <a:pPr marL="571500" marR="0" lvl="0" indent="-571500" algn="l" rtl="0">
              <a:spcBef>
                <a:spcPts val="1000"/>
              </a:spcBef>
              <a:spcAft>
                <a:spcPts val="0"/>
              </a:spcAft>
              <a:buClr>
                <a:schemeClr val="dk1"/>
              </a:buClr>
              <a:buSzPts val="2500"/>
              <a:buFont typeface="Arial"/>
              <a:buChar char="•"/>
            </a:pPr>
            <a:r>
              <a:rPr lang="en-US" sz="2400" dirty="0">
                <a:solidFill>
                  <a:schemeClr val="dk1"/>
                </a:solidFill>
              </a:rPr>
              <a:t>Technological solutions, such as unobtrusive electronic pendants that alert staff when an individual is exiting, may be used for those at risk, but may not be necessary for others who have not shown a risk of unsafe exit-seeking behavior. </a:t>
            </a:r>
            <a:endParaRPr sz="2400" dirty="0">
              <a:solidFill>
                <a:schemeClr val="dk1"/>
              </a:solidFill>
            </a:endParaRPr>
          </a:p>
          <a:p>
            <a:pPr marL="571500" marR="0" lvl="0" indent="-412750" algn="l" rtl="0">
              <a:lnSpc>
                <a:spcPct val="70000"/>
              </a:lnSpc>
              <a:spcBef>
                <a:spcPts val="1000"/>
              </a:spcBef>
              <a:spcAft>
                <a:spcPts val="0"/>
              </a:spcAft>
              <a:buClr>
                <a:schemeClr val="dk1"/>
              </a:buClr>
              <a:buSzPts val="2500"/>
              <a:buFont typeface="Arial"/>
              <a:buNone/>
            </a:pPr>
            <a:endParaRPr sz="25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23819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pic>
        <p:nvPicPr>
          <p:cNvPr id="315" name="Google Shape;315;p2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16" name="Google Shape;316;p27"/>
          <p:cNvSpPr txBox="1"/>
          <p:nvPr/>
        </p:nvSpPr>
        <p:spPr>
          <a:xfrm>
            <a:off x="510747" y="64044"/>
            <a:ext cx="10515600" cy="948900"/>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Settings Transformation</a:t>
            </a:r>
            <a:endParaRPr/>
          </a:p>
        </p:txBody>
      </p:sp>
      <p:sp>
        <p:nvSpPr>
          <p:cNvPr id="318" name="Google Shape;318;p27"/>
          <p:cNvSpPr txBox="1"/>
          <p:nvPr/>
        </p:nvSpPr>
        <p:spPr>
          <a:xfrm>
            <a:off x="187569" y="1625600"/>
            <a:ext cx="11664462" cy="4814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3600" b="1" i="0" u="none" strike="noStrike" cap="none" dirty="0">
                <a:solidFill>
                  <a:schemeClr val="dk1"/>
                </a:solidFill>
                <a:latin typeface="+mn-lt"/>
                <a:ea typeface="Calibri"/>
                <a:cs typeface="Calibri"/>
                <a:sym typeface="Calibri"/>
              </a:rPr>
              <a:t>Change of Mindset</a:t>
            </a:r>
            <a:endParaRPr dirty="0">
              <a:latin typeface="+mn-lt"/>
            </a:endParaRPr>
          </a:p>
          <a:p>
            <a:pPr marL="0" marR="0" lvl="0" indent="0" algn="l" rtl="0">
              <a:lnSpc>
                <a:spcPct val="90000"/>
              </a:lnSpc>
              <a:spcBef>
                <a:spcPts val="0"/>
              </a:spcBef>
              <a:spcAft>
                <a:spcPts val="0"/>
              </a:spcAft>
              <a:buNone/>
            </a:pPr>
            <a:endParaRPr sz="3600" b="1"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2800" b="1" i="0" u="none" strike="noStrike" cap="none" dirty="0">
                <a:solidFill>
                  <a:schemeClr val="dk1"/>
                </a:solidFill>
                <a:latin typeface="Arial"/>
                <a:ea typeface="Arial"/>
                <a:cs typeface="Arial"/>
                <a:sym typeface="Arial"/>
              </a:rPr>
              <a:t>Systemic change requires a change in CULTURE </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0"/>
              </a:spcBef>
              <a:spcAft>
                <a:spcPts val="0"/>
              </a:spcAft>
              <a:buNone/>
            </a:pPr>
            <a:r>
              <a:rPr lang="en-US" sz="2800" b="1" i="0" u="none" strike="noStrike" cap="none" dirty="0">
                <a:solidFill>
                  <a:schemeClr val="dk1"/>
                </a:solidFill>
                <a:latin typeface="Arial"/>
                <a:ea typeface="Arial"/>
                <a:cs typeface="Arial"/>
                <a:sym typeface="Arial"/>
              </a:rPr>
              <a:t>NOT just a compliance mindset.</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When approaching the implementation of the Settings Rule, integrate change in the policies, processes, power structures, values, and norms of programming, resulting in ongoing system transformation.</a:t>
            </a:r>
            <a:endParaRPr sz="1400" b="0" i="0" u="none" strike="noStrike" cap="none" dirty="0">
              <a:solidFill>
                <a:srgbClr val="000000"/>
              </a:solidFill>
              <a:latin typeface="Arial"/>
              <a:ea typeface="Arial"/>
              <a:cs typeface="Arial"/>
              <a:sym typeface="Arial"/>
            </a:endParaRPr>
          </a:p>
          <a:p>
            <a:pPr marL="514350" marR="0" lvl="0" indent="-336550" algn="l" rtl="0">
              <a:lnSpc>
                <a:spcPct val="90000"/>
              </a:lnSpc>
              <a:spcBef>
                <a:spcPts val="0"/>
              </a:spcBef>
              <a:spcAft>
                <a:spcPts val="0"/>
              </a:spcAft>
              <a:buClr>
                <a:schemeClr val="dk1"/>
              </a:buClr>
              <a:buSzPts val="2800"/>
              <a:buFont typeface="Calibri"/>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r>
              <a:rPr lang="en-US" sz="2800" dirty="0">
                <a:solidFill>
                  <a:schemeClr val="dk1"/>
                </a:solidFill>
              </a:rPr>
              <a:t>The following slides include principles that support this change in mindset and examples of how some providers are implementing them.</a:t>
            </a:r>
            <a:endParaRPr sz="28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pic>
        <p:nvPicPr>
          <p:cNvPr id="323" name="Google Shape;323;p2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24" name="Google Shape;324;p28"/>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26" name="Google Shape;326;p28"/>
          <p:cNvSpPr txBox="1">
            <a:spLocks noGrp="1"/>
          </p:cNvSpPr>
          <p:nvPr>
            <p:ph type="body" idx="1"/>
          </p:nvPr>
        </p:nvSpPr>
        <p:spPr>
          <a:xfrm>
            <a:off x="154459" y="1589443"/>
            <a:ext cx="11898995" cy="4941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Examples of Promising Provider Service Principles: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3000" dirty="0">
                <a:solidFill>
                  <a:schemeClr val="dk1"/>
                </a:solidFill>
                <a:latin typeface="Arial"/>
                <a:ea typeface="Arial"/>
                <a:cs typeface="Arial"/>
                <a:sym typeface="Arial"/>
              </a:rPr>
              <a:t>The best place to learn how to live and work in the community is in the community.  </a:t>
            </a:r>
            <a:r>
              <a:rPr lang="en-US" sz="3000" dirty="0">
                <a:latin typeface="Arial"/>
                <a:ea typeface="Arial"/>
                <a:cs typeface="Arial"/>
                <a:sym typeface="Arial"/>
              </a:rPr>
              <a:t>What can this look like?</a:t>
            </a:r>
            <a:endParaRPr sz="3000" dirty="0">
              <a:solidFill>
                <a:schemeClr val="dk1"/>
              </a:solidFill>
              <a:latin typeface="Arial"/>
              <a:ea typeface="Arial"/>
              <a:cs typeface="Arial"/>
              <a:sym typeface="Arial"/>
            </a:endParaRPr>
          </a:p>
          <a:p>
            <a:pPr marL="469900" lvl="0" indent="-457200" algn="l" rtl="0">
              <a:lnSpc>
                <a:spcPct val="90000"/>
              </a:lnSpc>
              <a:spcBef>
                <a:spcPts val="500"/>
              </a:spcBef>
              <a:spcAft>
                <a:spcPts val="0"/>
              </a:spcAft>
              <a:buClr>
                <a:schemeClr val="dk1"/>
              </a:buClr>
              <a:buSzPts val="3000"/>
              <a:buChar char="•"/>
            </a:pPr>
            <a:r>
              <a:rPr lang="en-US" sz="3000" dirty="0">
                <a:solidFill>
                  <a:schemeClr val="dk1"/>
                </a:solidFill>
                <a:latin typeface="Arial"/>
                <a:ea typeface="Arial"/>
                <a:cs typeface="Arial"/>
                <a:sym typeface="Arial"/>
              </a:rPr>
              <a:t>Hanging out with friends in the community </a:t>
            </a:r>
            <a:r>
              <a:rPr lang="en-US" sz="3000" dirty="0">
                <a:latin typeface="Arial"/>
                <a:ea typeface="Arial"/>
                <a:cs typeface="Arial"/>
                <a:sym typeface="Arial"/>
              </a:rPr>
              <a:t>instead of</a:t>
            </a:r>
            <a:r>
              <a:rPr lang="en-US" sz="3000" dirty="0">
                <a:solidFill>
                  <a:schemeClr val="dk1"/>
                </a:solidFill>
                <a:latin typeface="Arial"/>
                <a:ea typeface="Arial"/>
                <a:cs typeface="Arial"/>
                <a:sym typeface="Arial"/>
              </a:rPr>
              <a:t> </a:t>
            </a:r>
            <a:r>
              <a:rPr lang="en-US" sz="3000" dirty="0">
                <a:latin typeface="Arial"/>
                <a:ea typeface="Arial"/>
                <a:cs typeface="Arial"/>
                <a:sym typeface="Arial"/>
              </a:rPr>
              <a:t>at a provider controlled facility</a:t>
            </a:r>
            <a:endParaRPr dirty="0"/>
          </a:p>
          <a:p>
            <a:pPr marL="469900" lvl="0" indent="-457200" algn="l" rtl="0">
              <a:lnSpc>
                <a:spcPct val="90000"/>
              </a:lnSpc>
              <a:spcBef>
                <a:spcPts val="500"/>
              </a:spcBef>
              <a:spcAft>
                <a:spcPts val="0"/>
              </a:spcAft>
              <a:buClr>
                <a:schemeClr val="dk1"/>
              </a:buClr>
              <a:buSzPts val="3000"/>
              <a:buChar char="•"/>
            </a:pPr>
            <a:r>
              <a:rPr lang="en-US" sz="3000" dirty="0">
                <a:solidFill>
                  <a:schemeClr val="dk1"/>
                </a:solidFill>
                <a:latin typeface="Arial"/>
                <a:ea typeface="Arial"/>
                <a:cs typeface="Arial"/>
                <a:sym typeface="Arial"/>
              </a:rPr>
              <a:t>Assisting individuals to develop meaningful relationships with others in the community; developing appropriate social skills and engaging in social interactions instead of role playing</a:t>
            </a:r>
            <a:endParaRPr dirty="0"/>
          </a:p>
          <a:p>
            <a:pPr marL="469900" lvl="0" indent="-457200" algn="l" rtl="0">
              <a:lnSpc>
                <a:spcPct val="90000"/>
              </a:lnSpc>
              <a:spcBef>
                <a:spcPts val="500"/>
              </a:spcBef>
              <a:spcAft>
                <a:spcPts val="0"/>
              </a:spcAft>
              <a:buClr>
                <a:schemeClr val="dk1"/>
              </a:buClr>
              <a:buSzPts val="3000"/>
              <a:buChar char="•"/>
            </a:pPr>
            <a:r>
              <a:rPr lang="en-US" sz="3000" dirty="0">
                <a:latin typeface="Arial"/>
                <a:ea typeface="Arial"/>
                <a:cs typeface="Arial"/>
                <a:sym typeface="Arial"/>
              </a:rPr>
              <a:t>Allowing individuals to practice their skills in the community; such as making the transaction when purchasing something</a:t>
            </a:r>
            <a:endParaRPr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pic>
        <p:nvPicPr>
          <p:cNvPr id="331" name="Google Shape;331;p29"/>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32" name="Google Shape;332;p29"/>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34" name="Google Shape;334;p29"/>
          <p:cNvSpPr txBox="1">
            <a:spLocks noGrp="1"/>
          </p:cNvSpPr>
          <p:nvPr>
            <p:ph type="body" idx="1"/>
          </p:nvPr>
        </p:nvSpPr>
        <p:spPr>
          <a:xfrm>
            <a:off x="154459" y="1514058"/>
            <a:ext cx="11898995" cy="523843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Examples of Promising Provider Service Principles:</a:t>
            </a:r>
            <a:endParaRPr dirty="0"/>
          </a:p>
          <a:p>
            <a:pPr marL="0" lvl="0" indent="0" algn="l" rtl="0">
              <a:lnSpc>
                <a:spcPct val="90000"/>
              </a:lnSpc>
              <a:spcBef>
                <a:spcPts val="0"/>
              </a:spcBef>
              <a:spcAft>
                <a:spcPts val="0"/>
              </a:spcAft>
              <a:buClr>
                <a:schemeClr val="dk1"/>
              </a:buClr>
              <a:buSzPts val="2800"/>
              <a:buNone/>
            </a:pPr>
            <a:endParaRPr sz="1000"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3000" dirty="0">
                <a:solidFill>
                  <a:schemeClr val="dk1"/>
                </a:solidFill>
                <a:latin typeface="Arial"/>
                <a:ea typeface="Arial"/>
                <a:cs typeface="Arial"/>
                <a:sym typeface="Arial"/>
              </a:rPr>
              <a:t>The best place to learn how to live and work in the community is in the community.  </a:t>
            </a:r>
            <a:r>
              <a:rPr lang="en-US" sz="3000" dirty="0">
                <a:latin typeface="Arial"/>
                <a:ea typeface="Arial"/>
                <a:cs typeface="Arial"/>
                <a:sym typeface="Arial"/>
              </a:rPr>
              <a:t>What can this look like continued…</a:t>
            </a:r>
            <a:endParaRPr sz="3000" dirty="0">
              <a:solidFill>
                <a:schemeClr val="dk1"/>
              </a:solidFill>
              <a:latin typeface="Arial"/>
              <a:ea typeface="Arial"/>
              <a:cs typeface="Arial"/>
              <a:sym typeface="Arial"/>
            </a:endParaRPr>
          </a:p>
          <a:p>
            <a:pPr marL="469900" lvl="0" indent="-457200" algn="l" rtl="0">
              <a:lnSpc>
                <a:spcPct val="90000"/>
              </a:lnSpc>
              <a:spcBef>
                <a:spcPts val="500"/>
              </a:spcBef>
              <a:spcAft>
                <a:spcPts val="0"/>
              </a:spcAft>
              <a:buClr>
                <a:schemeClr val="dk1"/>
              </a:buClr>
              <a:buSzPts val="3000"/>
              <a:buChar char="•"/>
            </a:pPr>
            <a:r>
              <a:rPr lang="en-US" sz="2400" dirty="0">
                <a:solidFill>
                  <a:schemeClr val="dk1"/>
                </a:solidFill>
                <a:latin typeface="Arial"/>
                <a:ea typeface="Arial"/>
                <a:cs typeface="Arial"/>
                <a:sym typeface="Arial"/>
              </a:rPr>
              <a:t>Work space and work skills are distinct from other activities in the training environment </a:t>
            </a:r>
            <a:r>
              <a:rPr lang="en-US" sz="2400" dirty="0">
                <a:latin typeface="Arial"/>
                <a:ea typeface="Arial"/>
                <a:cs typeface="Arial"/>
                <a:sym typeface="Arial"/>
              </a:rPr>
              <a:t>(where people complete work activities or learn work skills in a setting is separate from where they do other activities)</a:t>
            </a:r>
            <a:endParaRPr sz="2400" dirty="0">
              <a:latin typeface="Arial"/>
              <a:ea typeface="Arial"/>
              <a:cs typeface="Arial"/>
              <a:sym typeface="Arial"/>
            </a:endParaRPr>
          </a:p>
          <a:p>
            <a:pPr marL="469900" lvl="0" indent="-457200" algn="l" rtl="0">
              <a:lnSpc>
                <a:spcPct val="90000"/>
              </a:lnSpc>
              <a:spcBef>
                <a:spcPts val="500"/>
              </a:spcBef>
              <a:spcAft>
                <a:spcPts val="0"/>
              </a:spcAft>
              <a:buClr>
                <a:schemeClr val="dk1"/>
              </a:buClr>
              <a:buSzPts val="3000"/>
              <a:buChar char="•"/>
            </a:pPr>
            <a:r>
              <a:rPr lang="en-US" sz="2400" dirty="0">
                <a:solidFill>
                  <a:schemeClr val="dk1"/>
                </a:solidFill>
                <a:latin typeface="Arial"/>
                <a:ea typeface="Arial"/>
                <a:cs typeface="Arial"/>
                <a:sym typeface="Arial"/>
              </a:rPr>
              <a:t>If an individual is interested in a specific work environment, they are given the opportunity to explore and experience that environment</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Competitive Integrated Employment (CIE) is the goal  </a:t>
            </a:r>
            <a:endParaRPr sz="2400" dirty="0">
              <a:latin typeface="Arial"/>
              <a:ea typeface="Arial"/>
              <a:cs typeface="Arial"/>
              <a:sym typeface="Arial"/>
            </a:endParaRPr>
          </a:p>
          <a:p>
            <a:pPr marL="927100" lvl="1" indent="-457200" algn="l" rtl="0">
              <a:lnSpc>
                <a:spcPct val="90000"/>
              </a:lnSpc>
              <a:spcBef>
                <a:spcPts val="500"/>
              </a:spcBef>
              <a:spcAft>
                <a:spcPts val="0"/>
              </a:spcAft>
              <a:buClr>
                <a:schemeClr val="dk1"/>
              </a:buClr>
              <a:buSzPts val="3000"/>
              <a:buChar char="•"/>
            </a:pPr>
            <a:r>
              <a:rPr lang="en-US" dirty="0">
                <a:latin typeface="Arial"/>
                <a:ea typeface="Arial"/>
                <a:cs typeface="Arial"/>
                <a:sym typeface="Arial"/>
              </a:rPr>
              <a:t>Individuals with disabilities are paid at a rate comparable to those without disabilities who work in the same place (at least minimum wage)</a:t>
            </a:r>
            <a:endParaRPr sz="2800" dirty="0"/>
          </a:p>
          <a:p>
            <a:pPr marL="927100" lvl="1" indent="-457200" algn="l" rtl="0">
              <a:lnSpc>
                <a:spcPct val="90000"/>
              </a:lnSpc>
              <a:spcBef>
                <a:spcPts val="500"/>
              </a:spcBef>
              <a:spcAft>
                <a:spcPts val="0"/>
              </a:spcAft>
              <a:buClr>
                <a:schemeClr val="dk1"/>
              </a:buClr>
              <a:buSzPts val="3000"/>
              <a:buChar char="•"/>
            </a:pPr>
            <a:r>
              <a:rPr lang="en-US" dirty="0">
                <a:latin typeface="Arial"/>
                <a:ea typeface="Arial"/>
                <a:cs typeface="Arial"/>
                <a:sym typeface="Arial"/>
              </a:rPr>
              <a:t>Individuals are able to work in the community with people of all abilities</a:t>
            </a:r>
            <a:endParaRPr sz="2800"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pic>
        <p:nvPicPr>
          <p:cNvPr id="339" name="Google Shape;339;p3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40" name="Google Shape;340;p30"/>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42" name="Google Shape;342;p30"/>
          <p:cNvSpPr txBox="1">
            <a:spLocks noGrp="1"/>
          </p:cNvSpPr>
          <p:nvPr>
            <p:ph type="body" idx="1"/>
          </p:nvPr>
        </p:nvSpPr>
        <p:spPr>
          <a:xfrm>
            <a:off x="154459" y="1514050"/>
            <a:ext cx="11898916" cy="5142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Examples of Promising Provider Service Principles:</a:t>
            </a:r>
            <a:endParaRPr dirty="0"/>
          </a:p>
          <a:p>
            <a:pPr marL="0" lvl="0" indent="0" algn="l" rtl="0">
              <a:lnSpc>
                <a:spcPct val="90000"/>
              </a:lnSpc>
              <a:spcBef>
                <a:spcPts val="0"/>
              </a:spcBef>
              <a:spcAft>
                <a:spcPts val="0"/>
              </a:spcAft>
              <a:buClr>
                <a:schemeClr val="dk1"/>
              </a:buClr>
              <a:buSzPts val="2800"/>
              <a:buNone/>
            </a:pPr>
            <a:endParaRPr sz="1800"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3000" dirty="0">
                <a:latin typeface="Arial"/>
                <a:ea typeface="Arial"/>
                <a:cs typeface="Arial"/>
                <a:sym typeface="Arial"/>
              </a:rPr>
              <a:t>Our buildings should be places for people to come and go – not to stay.  What can this look like?</a:t>
            </a:r>
            <a:endParaRPr sz="3000" dirty="0">
              <a:solidFill>
                <a:schemeClr val="dk1"/>
              </a:solidFill>
              <a:latin typeface="Arial"/>
              <a:ea typeface="Arial"/>
              <a:cs typeface="Arial"/>
              <a:sym typeface="Arial"/>
            </a:endParaRPr>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Individual interests should be matched with other individuals receiving services to form like groups</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A formal process for individuals to create their schedule should be in place</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Providing transportation training and coordinating transportation so individuals that can, will go straight to a meeting place in the community vs to the facility</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Assist individuals to develop relationships in the community to create a sense of safety and make it more likely for individuals to frequent that space outside of service time (e.g. the staff at a local coffee shop know their name)</a:t>
            </a:r>
            <a:endParaRPr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pic>
        <p:nvPicPr>
          <p:cNvPr id="347" name="Google Shape;347;p3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48" name="Google Shape;348;p31"/>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50" name="Google Shape;350;p31"/>
          <p:cNvSpPr txBox="1">
            <a:spLocks noGrp="1"/>
          </p:cNvSpPr>
          <p:nvPr>
            <p:ph type="body" idx="1"/>
          </p:nvPr>
        </p:nvSpPr>
        <p:spPr>
          <a:xfrm>
            <a:off x="154459" y="1514059"/>
            <a:ext cx="11898995" cy="4941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Examples of Promising Provider Service Principles: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3000" dirty="0">
                <a:latin typeface="Arial"/>
                <a:ea typeface="Arial"/>
                <a:cs typeface="Arial"/>
                <a:sym typeface="Arial"/>
              </a:rPr>
              <a:t>We shouldn’t provide things here that exist naturally in the community.  What can this look like?</a:t>
            </a:r>
            <a:endParaRPr sz="3000" dirty="0">
              <a:solidFill>
                <a:schemeClr val="dk1"/>
              </a:solidFill>
              <a:latin typeface="Arial"/>
              <a:ea typeface="Arial"/>
              <a:cs typeface="Arial"/>
              <a:sym typeface="Arial"/>
            </a:endParaRPr>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Attend classes in the community instead of at a provider controlled setting (e.g. exercise, cooking, arts &amp; crafts, etc.) </a:t>
            </a:r>
            <a:endParaRPr sz="2400" dirty="0">
              <a:latin typeface="Arial"/>
              <a:ea typeface="Arial"/>
              <a:cs typeface="Arial"/>
              <a:sym typeface="Arial"/>
            </a:endParaRPr>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Participate in community events instead of a provider controlled event (e.g. plays, dances, craft fairs, art exhibits, etc.)</a:t>
            </a:r>
            <a:endParaRPr sz="2400" dirty="0"/>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Assist individuals in learning skills in the natural environment instead of at the provider controlled setting (e.g. money skills, social skills, volunteer/job skills, etc.)</a:t>
            </a:r>
            <a:endParaRPr sz="2400" dirty="0"/>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Use natural supports to assist individuals in accessing their community (e.g. providing transportation, assistance navigating community, budgeting ,etc.)</a:t>
            </a:r>
            <a:endParaRPr sz="2400"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pic>
        <p:nvPicPr>
          <p:cNvPr id="355" name="Google Shape;355;p3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56" name="Google Shape;356;p32"/>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58" name="Google Shape;358;p32"/>
          <p:cNvSpPr txBox="1">
            <a:spLocks noGrp="1"/>
          </p:cNvSpPr>
          <p:nvPr>
            <p:ph type="body" idx="1"/>
          </p:nvPr>
        </p:nvSpPr>
        <p:spPr>
          <a:xfrm>
            <a:off x="475487" y="1514059"/>
            <a:ext cx="11577967" cy="24021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000" b="1" dirty="0">
                <a:latin typeface="Arial"/>
                <a:ea typeface="Arial"/>
                <a:cs typeface="Arial"/>
                <a:sym typeface="Arial"/>
              </a:rPr>
              <a:t>We must balance assuring safety with the dignity of risk…there is room for both</a:t>
            </a:r>
            <a:endParaRPr dirty="0"/>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Dignity of risk means allowing individuals the right to take reasonable risks as it is essential for their dignity and self-esteem and should not be stopped by overly cautious team members.</a:t>
            </a:r>
            <a:endParaRPr dirty="0"/>
          </a:p>
          <a:p>
            <a:pPr marL="469900" lvl="0" indent="-26670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
        <p:nvSpPr>
          <p:cNvPr id="359" name="Google Shape;359;p32"/>
          <p:cNvSpPr txBox="1"/>
          <p:nvPr/>
        </p:nvSpPr>
        <p:spPr>
          <a:xfrm>
            <a:off x="452582" y="4091709"/>
            <a:ext cx="5800436" cy="255454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sng" strike="noStrike" cap="none" dirty="0">
                <a:solidFill>
                  <a:srgbClr val="000000"/>
                </a:solidFill>
                <a:latin typeface="Arial"/>
                <a:ea typeface="Arial"/>
                <a:cs typeface="Arial"/>
                <a:sym typeface="Arial"/>
              </a:rPr>
              <a:t>Positive risk-taking: </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Improved autonomy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Improves social interaction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Improves health</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Live independently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Construct their lives in accordance to their values and personality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Self-determination and feelings of worth</a:t>
            </a:r>
            <a:endParaRPr sz="2000" b="0" i="0" u="none" strike="noStrike" cap="none" dirty="0">
              <a:solidFill>
                <a:srgbClr val="000000"/>
              </a:solidFill>
              <a:latin typeface="Arial"/>
              <a:ea typeface="Arial"/>
              <a:cs typeface="Arial"/>
              <a:sym typeface="Arial"/>
            </a:endParaRPr>
          </a:p>
        </p:txBody>
      </p:sp>
      <p:sp>
        <p:nvSpPr>
          <p:cNvPr id="360" name="Google Shape;360;p32"/>
          <p:cNvSpPr txBox="1"/>
          <p:nvPr/>
        </p:nvSpPr>
        <p:spPr>
          <a:xfrm>
            <a:off x="6253018" y="4091709"/>
            <a:ext cx="5800436" cy="193899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sng" strike="noStrike" cap="none" dirty="0">
                <a:solidFill>
                  <a:srgbClr val="000000"/>
                </a:solidFill>
                <a:latin typeface="Arial"/>
                <a:ea typeface="Arial"/>
                <a:cs typeface="Arial"/>
                <a:sym typeface="Arial"/>
              </a:rPr>
              <a:t>Over-protection: </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Patronized</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Smothers the person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Removes hope</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Diminishes the person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Prevent individuals reaching potential</a:t>
            </a:r>
            <a:endParaRPr sz="1800" b="0" i="0" u="none" strike="noStrike" cap="none" dirty="0">
              <a:solidFill>
                <a:schemeClr val="dk1"/>
              </a:solidFill>
              <a:latin typeface="Calibri"/>
              <a:ea typeface="Calibri"/>
              <a:cs typeface="Calibri"/>
              <a:sym typeface="Calibri"/>
            </a:endParaRPr>
          </a:p>
        </p:txBody>
      </p:sp>
      <p:sp>
        <p:nvSpPr>
          <p:cNvPr id="361" name="Google Shape;361;p32"/>
          <p:cNvSpPr txBox="1"/>
          <p:nvPr/>
        </p:nvSpPr>
        <p:spPr>
          <a:xfrm>
            <a:off x="5547357" y="6119401"/>
            <a:ext cx="6506100" cy="738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000" b="0" i="0" u="none" strike="noStrike" cap="none">
                <a:solidFill>
                  <a:srgbClr val="000000"/>
                </a:solidFill>
                <a:latin typeface="Arial"/>
                <a:ea typeface="Arial"/>
                <a:cs typeface="Arial"/>
                <a:sym typeface="Arial"/>
              </a:rPr>
              <a:t>For more information visit: </a:t>
            </a:r>
            <a:r>
              <a:rPr lang="en-US" sz="1000" b="0" i="0" u="sng" strike="noStrike" cap="none">
                <a:solidFill>
                  <a:srgbClr val="000000"/>
                </a:solidFill>
                <a:latin typeface="Arial"/>
                <a:ea typeface="Arial"/>
                <a:cs typeface="Arial"/>
                <a:sym typeface="Arial"/>
                <a:hlinkClick r:id="rId4"/>
              </a:rPr>
              <a:t>https://www2.health.vic.gov.au/~/media/Health/Files/Collections/Presentations/S/Striving-For-Care-Excellence/Exploring-the-concept-of-Dignity-of-Risk</a:t>
            </a:r>
            <a:endParaRPr sz="1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 grpId="0"/>
      <p:bldP spid="36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pic>
        <p:nvPicPr>
          <p:cNvPr id="366" name="Google Shape;366;p3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67" name="Google Shape;367;p33"/>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69" name="Google Shape;369;p33"/>
          <p:cNvSpPr txBox="1">
            <a:spLocks noGrp="1"/>
          </p:cNvSpPr>
          <p:nvPr>
            <p:ph type="body" idx="1"/>
          </p:nvPr>
        </p:nvSpPr>
        <p:spPr>
          <a:xfrm>
            <a:off x="475487" y="1514059"/>
            <a:ext cx="11577967" cy="48405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000" b="1" dirty="0">
                <a:latin typeface="Arial"/>
                <a:ea typeface="Arial"/>
                <a:cs typeface="Arial"/>
                <a:sym typeface="Arial"/>
              </a:rPr>
              <a:t>We must balance assuring safety with the dignity of risk…there is room for both continued…</a:t>
            </a:r>
            <a:endParaRPr sz="30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u="sng" dirty="0">
                <a:latin typeface="Arial"/>
                <a:ea typeface="Arial"/>
                <a:cs typeface="Arial"/>
                <a:sym typeface="Arial"/>
              </a:rPr>
              <a:t>Informed decision-making </a:t>
            </a:r>
            <a:r>
              <a:rPr lang="en-US" dirty="0">
                <a:latin typeface="Arial"/>
                <a:ea typeface="Arial"/>
                <a:cs typeface="Arial"/>
                <a:sym typeface="Arial"/>
              </a:rPr>
              <a:t>is a process where you support an individual to obtain information and knowledge about a situation or problem and make a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Assist the individual to understand the decision/issue/situation</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Gather information</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Explore options and consider outcomes</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Allow the individual to decide, act, and empower</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Evaluate the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
        <p:nvSpPr>
          <p:cNvPr id="370" name="Google Shape;370;p33"/>
          <p:cNvSpPr txBox="1"/>
          <p:nvPr/>
        </p:nvSpPr>
        <p:spPr>
          <a:xfrm>
            <a:off x="5971100" y="6301098"/>
            <a:ext cx="5926500" cy="465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000" b="0" i="0" u="none" strike="noStrike" cap="none">
                <a:solidFill>
                  <a:srgbClr val="000000"/>
                </a:solidFill>
                <a:latin typeface="Arial"/>
                <a:ea typeface="Arial"/>
                <a:cs typeface="Arial"/>
                <a:sym typeface="Arial"/>
              </a:rPr>
              <a:t>For more information visit: </a:t>
            </a: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000" b="0" i="0" u="sng" strike="noStrike" cap="none">
                <a:solidFill>
                  <a:srgbClr val="000000"/>
                </a:solidFill>
                <a:latin typeface="Arial"/>
                <a:ea typeface="Arial"/>
                <a:cs typeface="Arial"/>
                <a:sym typeface="Arial"/>
                <a:hlinkClick r:id="rId4"/>
              </a:rPr>
              <a:t>https://i2icenter.org/wp-content/uploads/2019/06/Informed-Decision-Making-Presentation.pdf</a:t>
            </a:r>
            <a:endParaRPr sz="1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375" name="Google Shape;375;p3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76" name="Google Shape;376;p34"/>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78" name="Google Shape;378;p34"/>
          <p:cNvSpPr txBox="1">
            <a:spLocks noGrp="1"/>
          </p:cNvSpPr>
          <p:nvPr>
            <p:ph type="body" idx="1"/>
          </p:nvPr>
        </p:nvSpPr>
        <p:spPr>
          <a:xfrm>
            <a:off x="281355" y="1514059"/>
            <a:ext cx="11772100" cy="48405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600" b="1" dirty="0">
                <a:latin typeface="Arial"/>
                <a:ea typeface="Arial"/>
                <a:cs typeface="Arial"/>
                <a:sym typeface="Arial"/>
              </a:rPr>
              <a:t>We must balance assuring safety with the dignity of risk…there is room for both (continued)</a:t>
            </a:r>
            <a:endParaRPr sz="36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highlight>
                <a:srgbClr val="FFFF00"/>
              </a:highlight>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It is a providers responsibility to assure safety, and individuals have the right to make decisions in their life.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We all make decisions that are not always the healthiest or safest.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When these conflict, the team must consider the severity and the likelihood of potential negative outcomes against the rights of the individual and limit those rights only when truly necessary, and according to the requirements of the Settings Rule.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The team should consider every possible way for the person to carry out the decision they are making to the greatest extent possible.</a:t>
            </a:r>
            <a:endParaRPr dirty="0">
              <a:latin typeface="Arial"/>
              <a:ea typeface="Arial"/>
              <a:cs typeface="Arial"/>
            </a:endParaRPr>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Tree>
    <p:extLst>
      <p:ext uri="{BB962C8B-B14F-4D97-AF65-F5344CB8AC3E}">
        <p14:creationId xmlns:p14="http://schemas.microsoft.com/office/powerpoint/2010/main" val="286029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375" name="Google Shape;375;p3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76" name="Google Shape;376;p34"/>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78" name="Google Shape;378;p34"/>
          <p:cNvSpPr txBox="1">
            <a:spLocks noGrp="1"/>
          </p:cNvSpPr>
          <p:nvPr>
            <p:ph type="body" idx="1"/>
          </p:nvPr>
        </p:nvSpPr>
        <p:spPr>
          <a:xfrm>
            <a:off x="154459" y="1514059"/>
            <a:ext cx="11898995" cy="48405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000" b="1" dirty="0">
                <a:latin typeface="Arial"/>
                <a:ea typeface="Arial"/>
                <a:cs typeface="Arial"/>
                <a:sym typeface="Arial"/>
              </a:rPr>
              <a:t>We must balance assuring safety with the dignity of risk…there is room for both (continued)</a:t>
            </a:r>
            <a:endParaRPr sz="30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Example: An individual wants to go on a roller coaster ride.  You know that they get carsick.  </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You support the individual in making an informed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You support their decision because it will benefit them and improve their autonomy and self-worth.</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04" name="Google Shape;104;p3"/>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106" name="Google Shape;106;p3"/>
          <p:cNvSpPr txBox="1"/>
          <p:nvPr/>
        </p:nvSpPr>
        <p:spPr>
          <a:xfrm>
            <a:off x="164123" y="1629508"/>
            <a:ext cx="11934092" cy="5010189"/>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110000"/>
              </a:lnSpc>
              <a:spcBef>
                <a:spcPts val="0"/>
              </a:spcBef>
              <a:spcAft>
                <a:spcPts val="0"/>
              </a:spcAft>
              <a:buClr>
                <a:schemeClr val="dk1"/>
              </a:buClr>
              <a:buSzPts val="2590"/>
              <a:buFont typeface="Arial"/>
              <a:buNone/>
            </a:pPr>
            <a:r>
              <a:rPr lang="en-US" sz="2800" b="1" i="0" u="none" strike="noStrike" cap="none" dirty="0">
                <a:solidFill>
                  <a:schemeClr val="dk1"/>
                </a:solidFill>
                <a:sym typeface="Arial"/>
              </a:rPr>
              <a:t>New Settings Requirements</a:t>
            </a:r>
            <a:endParaRPr sz="1600" b="1" dirty="0"/>
          </a:p>
          <a:p>
            <a:pPr marL="0" marR="0" lvl="0" indent="0" algn="l" rtl="0">
              <a:lnSpc>
                <a:spcPct val="11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457200" marR="0" lvl="0" indent="-457200" algn="l" rtl="0">
              <a:lnSpc>
                <a:spcPct val="110000"/>
              </a:lnSpc>
              <a:spcBef>
                <a:spcPts val="500"/>
              </a:spcBef>
              <a:spcAft>
                <a:spcPts val="60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Any setting in which services were not being provided under an HCBS Waiver as of March 17, 2014 must be in compliance with the regulations for HCBS settings by the effective date of the program (the start of services).  </a:t>
            </a:r>
            <a:endParaRPr sz="2590" b="0" i="0" u="none" strike="noStrike" cap="none" dirty="0">
              <a:solidFill>
                <a:schemeClr val="dk1"/>
              </a:solidFill>
              <a:latin typeface="Arial"/>
              <a:ea typeface="Arial"/>
              <a:cs typeface="Arial"/>
              <a:sym typeface="Arial"/>
            </a:endParaRPr>
          </a:p>
          <a:p>
            <a:pPr marL="457200" marR="0" lvl="0" indent="-457200" algn="l" rtl="0">
              <a:lnSpc>
                <a:spcPct val="110000"/>
              </a:lnSpc>
              <a:spcBef>
                <a:spcPts val="500"/>
              </a:spcBef>
              <a:spcAft>
                <a:spcPts val="60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Federal Financial Participation (FFP)/funding will not be available for </a:t>
            </a:r>
            <a:r>
              <a:rPr lang="en-US" sz="2590" dirty="0">
                <a:solidFill>
                  <a:schemeClr val="dk1"/>
                </a:solidFill>
              </a:rPr>
              <a:t>Medicaid-funded HCBS provided in presumptively institutional settings that are unable or unwilling to demonstrate compliance with the settings regulatory criteria.  (</a:t>
            </a:r>
            <a:r>
              <a:rPr lang="en-US" sz="2590" u="sng" dirty="0">
                <a:solidFill>
                  <a:schemeClr val="dk1"/>
                </a:solidFill>
              </a:rPr>
              <a:t>Medicaid cannot pay for services that don’t comply</a:t>
            </a:r>
            <a:r>
              <a:rPr lang="en-US" sz="2590" dirty="0">
                <a:solidFill>
                  <a:schemeClr val="dk1"/>
                </a:solidFill>
              </a:rPr>
              <a:t>.)</a:t>
            </a:r>
            <a:endParaRPr sz="2590" dirty="0">
              <a:solidFill>
                <a:schemeClr val="dk1"/>
              </a:solidFill>
            </a:endParaRPr>
          </a:p>
          <a:p>
            <a:pPr marL="457200" marR="0" lvl="0" indent="-457200" algn="l" rtl="0">
              <a:lnSpc>
                <a:spcPct val="110000"/>
              </a:lnSpc>
              <a:spcBef>
                <a:spcPts val="500"/>
              </a:spcBef>
              <a:spcAft>
                <a:spcPts val="600"/>
              </a:spcAft>
              <a:buClr>
                <a:schemeClr val="dk1"/>
              </a:buClr>
              <a:buSzPts val="2590"/>
              <a:buFont typeface="Arial"/>
              <a:buChar char="•"/>
            </a:pPr>
            <a:r>
              <a:rPr lang="en-US" sz="2590" dirty="0">
                <a:solidFill>
                  <a:schemeClr val="dk1"/>
                </a:solidFill>
              </a:rPr>
              <a:t>FFP/funding for Medicaid funded HCBS will be available for expenditures associated with the dates of service beginning on the date the State confirmed all remediation was completed and the setting demonstrations compliance with the regulation. (</a:t>
            </a:r>
            <a:r>
              <a:rPr lang="en-US" sz="2590" u="sng" dirty="0">
                <a:solidFill>
                  <a:schemeClr val="dk1"/>
                </a:solidFill>
              </a:rPr>
              <a:t>Medicaid may begin paying for services that do comply starting on the date that the State confirms the provider has addressed all issues related to compliance.</a:t>
            </a:r>
            <a:r>
              <a:rPr lang="en-US" sz="2590" dirty="0">
                <a:solidFill>
                  <a:schemeClr val="dk1"/>
                </a:solidFill>
              </a:rPr>
              <a:t>) </a:t>
            </a:r>
            <a:endParaRPr sz="2590" dirty="0">
              <a:solidFill>
                <a:schemeClr val="dk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pic>
        <p:nvPicPr>
          <p:cNvPr id="383" name="Google Shape;383;p3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84" name="Google Shape;384;p35"/>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86" name="Google Shape;386;p35"/>
          <p:cNvSpPr txBox="1">
            <a:spLocks noGrp="1"/>
          </p:cNvSpPr>
          <p:nvPr>
            <p:ph type="body" idx="1"/>
          </p:nvPr>
        </p:nvSpPr>
        <p:spPr>
          <a:xfrm>
            <a:off x="154459" y="1660868"/>
            <a:ext cx="11732741"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Provider to Provider Tips on Making the </a:t>
            </a:r>
            <a:r>
              <a:rPr lang="en-US" sz="3600" b="1" dirty="0">
                <a:latin typeface="Arial"/>
                <a:ea typeface="Arial"/>
                <a:cs typeface="Arial"/>
                <a:sym typeface="Arial"/>
              </a:rPr>
              <a:t>S</a:t>
            </a:r>
            <a:r>
              <a:rPr lang="en-US" sz="3600" b="1" dirty="0">
                <a:solidFill>
                  <a:schemeClr val="dk1"/>
                </a:solidFill>
                <a:latin typeface="Arial"/>
                <a:ea typeface="Arial"/>
                <a:cs typeface="Arial"/>
                <a:sym typeface="Arial"/>
              </a:rPr>
              <a:t>hift to Community Integration:</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3200"/>
              <a:buChar char="•"/>
            </a:pPr>
            <a:r>
              <a:rPr lang="en-US" sz="3200" dirty="0">
                <a:solidFill>
                  <a:schemeClr val="dk1"/>
                </a:solidFill>
                <a:latin typeface="Arial"/>
                <a:ea typeface="Arial"/>
                <a:cs typeface="Arial"/>
                <a:sym typeface="Arial"/>
              </a:rPr>
              <a:t>Do it one person at a time, and do it a lot of times until you’re done.  You’ll get better at what you do.  </a:t>
            </a:r>
            <a:r>
              <a:rPr lang="en-US" sz="3200" dirty="0">
                <a:latin typeface="Arial"/>
                <a:ea typeface="Arial"/>
                <a:cs typeface="Arial"/>
                <a:sym typeface="Arial"/>
              </a:rPr>
              <a:t>Don’t get stuck in planning and waiting for the “right time to change”.</a:t>
            </a:r>
            <a:endParaRPr sz="3200" dirty="0">
              <a:latin typeface="Arial"/>
              <a:ea typeface="Arial"/>
              <a:cs typeface="Arial"/>
              <a:sym typeface="Arial"/>
            </a:endParaRPr>
          </a:p>
          <a:p>
            <a:pPr marL="228600" lvl="0" indent="-228600" algn="l" rtl="0">
              <a:lnSpc>
                <a:spcPct val="90000"/>
              </a:lnSpc>
              <a:spcBef>
                <a:spcPts val="1100"/>
              </a:spcBef>
              <a:spcAft>
                <a:spcPts val="0"/>
              </a:spcAft>
              <a:buClr>
                <a:schemeClr val="dk1"/>
              </a:buClr>
              <a:buSzPts val="3200"/>
              <a:buChar char="•"/>
            </a:pPr>
            <a:r>
              <a:rPr lang="en-US" sz="3200" dirty="0">
                <a:solidFill>
                  <a:schemeClr val="dk1"/>
                </a:solidFill>
                <a:latin typeface="Arial"/>
                <a:ea typeface="Arial"/>
                <a:cs typeface="Arial"/>
                <a:sym typeface="Arial"/>
              </a:rPr>
              <a:t>Hire for who you want to become, not for who you are.</a:t>
            </a:r>
            <a:endParaRPr dirty="0"/>
          </a:p>
          <a:p>
            <a:pPr marL="228600" lvl="0" indent="-228600" algn="l" rtl="0">
              <a:lnSpc>
                <a:spcPct val="90000"/>
              </a:lnSpc>
              <a:spcBef>
                <a:spcPts val="1100"/>
              </a:spcBef>
              <a:spcAft>
                <a:spcPts val="0"/>
              </a:spcAft>
              <a:buClr>
                <a:schemeClr val="dk1"/>
              </a:buClr>
              <a:buSzPts val="3200"/>
              <a:buChar char="•"/>
            </a:pPr>
            <a:r>
              <a:rPr lang="en-US" sz="3200" dirty="0">
                <a:latin typeface="Arial"/>
                <a:ea typeface="Arial"/>
                <a:cs typeface="Arial"/>
                <a:sym typeface="Arial"/>
              </a:rPr>
              <a:t>Set goals and create clear strategies to achieve your desired outcome.  Monitor your progress.</a:t>
            </a:r>
            <a:endParaRPr sz="3200" dirty="0">
              <a:latin typeface="Arial"/>
              <a:ea typeface="Arial"/>
              <a:cs typeface="Arial"/>
              <a:sym typeface="Arial"/>
            </a:endParaRPr>
          </a:p>
          <a:p>
            <a:pPr marL="228600" lvl="0" indent="-25400" algn="l" rtl="0">
              <a:lnSpc>
                <a:spcPct val="90000"/>
              </a:lnSpc>
              <a:spcBef>
                <a:spcPts val="1100"/>
              </a:spcBef>
              <a:spcAft>
                <a:spcPts val="0"/>
              </a:spcAft>
              <a:buClr>
                <a:schemeClr val="dk1"/>
              </a:buClr>
              <a:buSzPts val="3200"/>
              <a:buFont typeface="Arial"/>
              <a:buNone/>
            </a:pPr>
            <a:endParaRPr sz="3200"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pic>
        <p:nvPicPr>
          <p:cNvPr id="391" name="Google Shape;391;p3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92" name="Google Shape;392;p3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94" name="Google Shape;394;p36"/>
          <p:cNvSpPr txBox="1">
            <a:spLocks noGrp="1"/>
          </p:cNvSpPr>
          <p:nvPr>
            <p:ph type="body" idx="1"/>
          </p:nvPr>
        </p:nvSpPr>
        <p:spPr>
          <a:xfrm>
            <a:off x="154459" y="1660868"/>
            <a:ext cx="11732741"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Promising </a:t>
            </a:r>
            <a:r>
              <a:rPr lang="en-US" sz="3600" b="1" dirty="0">
                <a:latin typeface="Arial"/>
                <a:ea typeface="Arial"/>
                <a:cs typeface="Arial"/>
                <a:sym typeface="Arial"/>
              </a:rPr>
              <a:t>P</a:t>
            </a:r>
            <a:r>
              <a:rPr lang="en-US" sz="3600" b="1" dirty="0">
                <a:solidFill>
                  <a:schemeClr val="dk1"/>
                </a:solidFill>
                <a:latin typeface="Arial"/>
                <a:ea typeface="Arial"/>
                <a:cs typeface="Arial"/>
                <a:sym typeface="Arial"/>
              </a:rPr>
              <a:t>ractices for Providers- Community Integration:</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15900" algn="l" rtl="0">
              <a:lnSpc>
                <a:spcPct val="90000"/>
              </a:lnSpc>
              <a:spcBef>
                <a:spcPts val="1100"/>
              </a:spcBef>
              <a:spcAft>
                <a:spcPts val="0"/>
              </a:spcAft>
              <a:buClr>
                <a:schemeClr val="dk1"/>
              </a:buClr>
              <a:buSzPts val="3000"/>
              <a:buChar char="•"/>
            </a:pPr>
            <a:r>
              <a:rPr lang="en-US" sz="3000" dirty="0">
                <a:latin typeface="Arial"/>
                <a:ea typeface="Arial"/>
                <a:cs typeface="Arial"/>
                <a:sym typeface="Arial"/>
              </a:rPr>
              <a:t>Developing partnerships and building relationships with businesses or organizations in the community that people of all abilities can be a part of</a:t>
            </a:r>
            <a:endParaRPr sz="3000" dirty="0">
              <a:solidFill>
                <a:schemeClr val="dk1"/>
              </a:solidFill>
              <a:latin typeface="Arial"/>
              <a:ea typeface="Arial"/>
              <a:cs typeface="Arial"/>
              <a:sym typeface="Arial"/>
            </a:endParaRPr>
          </a:p>
          <a:p>
            <a:pPr marL="228600" lvl="0" indent="-215900" algn="l" rtl="0">
              <a:lnSpc>
                <a:spcPct val="90000"/>
              </a:lnSpc>
              <a:spcBef>
                <a:spcPts val="1100"/>
              </a:spcBef>
              <a:spcAft>
                <a:spcPts val="0"/>
              </a:spcAft>
              <a:buClr>
                <a:schemeClr val="dk1"/>
              </a:buClr>
              <a:buSzPts val="3000"/>
              <a:buChar char="•"/>
            </a:pPr>
            <a:r>
              <a:rPr lang="en-US" sz="3000" dirty="0">
                <a:solidFill>
                  <a:schemeClr val="dk1"/>
                </a:solidFill>
                <a:latin typeface="Arial"/>
                <a:ea typeface="Arial"/>
                <a:cs typeface="Arial"/>
                <a:sym typeface="Arial"/>
              </a:rPr>
              <a:t>Participate in an advisory group that consists of members of the community, family members, and </a:t>
            </a:r>
            <a:r>
              <a:rPr lang="en-US" sz="3000" dirty="0">
                <a:latin typeface="Arial"/>
                <a:ea typeface="Arial"/>
                <a:cs typeface="Arial"/>
                <a:sym typeface="Arial"/>
              </a:rPr>
              <a:t>individuals</a:t>
            </a:r>
            <a:r>
              <a:rPr lang="en-US" sz="3000" dirty="0">
                <a:solidFill>
                  <a:schemeClr val="dk1"/>
                </a:solidFill>
                <a:latin typeface="Arial"/>
                <a:ea typeface="Arial"/>
                <a:cs typeface="Arial"/>
                <a:sym typeface="Arial"/>
              </a:rPr>
              <a:t> to increase individualized community based service offerings</a:t>
            </a:r>
            <a:endParaRPr dirty="0"/>
          </a:p>
          <a:p>
            <a:pPr marL="12700" lvl="0" indent="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pic>
        <p:nvPicPr>
          <p:cNvPr id="399" name="Google Shape;399;p3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00" name="Google Shape;400;p37"/>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02" name="Google Shape;402;p37"/>
          <p:cNvSpPr txBox="1">
            <a:spLocks noGrp="1"/>
          </p:cNvSpPr>
          <p:nvPr>
            <p:ph type="body" idx="1"/>
          </p:nvPr>
        </p:nvSpPr>
        <p:spPr>
          <a:xfrm>
            <a:off x="269631" y="1514059"/>
            <a:ext cx="11709009"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Promising </a:t>
            </a:r>
            <a:r>
              <a:rPr lang="en-US" sz="3600" b="1" dirty="0">
                <a:latin typeface="Arial"/>
                <a:ea typeface="Arial"/>
                <a:cs typeface="Arial"/>
                <a:sym typeface="Arial"/>
              </a:rPr>
              <a:t>P</a:t>
            </a:r>
            <a:r>
              <a:rPr lang="en-US" sz="3600" b="1" dirty="0">
                <a:solidFill>
                  <a:schemeClr val="dk1"/>
                </a:solidFill>
                <a:latin typeface="Arial"/>
                <a:ea typeface="Arial"/>
                <a:cs typeface="Arial"/>
                <a:sym typeface="Arial"/>
              </a:rPr>
              <a:t>ractices for Providers- Natural Supports: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032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Utilizing a variety of public transportation options (including ride shares, taxi services, virtual transportation services, etc.) to promote optimal individualization of scheduling and activities</a:t>
            </a:r>
            <a:endParaRPr dirty="0">
              <a:latin typeface="Arial"/>
              <a:ea typeface="Arial"/>
              <a:cs typeface="Arial"/>
              <a:sym typeface="Arial"/>
            </a:endParaRPr>
          </a:p>
          <a:p>
            <a:pPr marL="228600" lvl="0" indent="-2032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Fostering access to technology and other innovations as a way to stimulate natural supports</a:t>
            </a:r>
            <a:endParaRPr dirty="0">
              <a:latin typeface="Arial"/>
              <a:ea typeface="Arial"/>
              <a:cs typeface="Arial"/>
              <a:sym typeface="Arial"/>
            </a:endParaRPr>
          </a:p>
          <a:p>
            <a:pPr marL="228600" lvl="0" indent="-2032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Offering activities and programs that encourage families and friends to participate regularly and that promote greater independence and autonomy</a:t>
            </a:r>
            <a:endParaRPr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pic>
        <p:nvPicPr>
          <p:cNvPr id="408" name="Google Shape;408;p3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09" name="Google Shape;409;p38"/>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11" name="Google Shape;411;p38"/>
          <p:cNvSpPr txBox="1">
            <a:spLocks noGrp="1"/>
          </p:cNvSpPr>
          <p:nvPr>
            <p:ph type="body" idx="1"/>
          </p:nvPr>
        </p:nvSpPr>
        <p:spPr>
          <a:xfrm>
            <a:off x="154459" y="1514059"/>
            <a:ext cx="11932033"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Promising </a:t>
            </a:r>
            <a:r>
              <a:rPr lang="en-US" sz="3600" b="1" dirty="0">
                <a:latin typeface="Arial"/>
                <a:ea typeface="Arial"/>
                <a:cs typeface="Arial"/>
                <a:sym typeface="Arial"/>
              </a:rPr>
              <a:t>P</a:t>
            </a:r>
            <a:r>
              <a:rPr lang="en-US" sz="3600" b="1" dirty="0">
                <a:solidFill>
                  <a:schemeClr val="dk1"/>
                </a:solidFill>
                <a:latin typeface="Arial"/>
                <a:ea typeface="Arial"/>
                <a:cs typeface="Arial"/>
                <a:sym typeface="Arial"/>
              </a:rPr>
              <a:t>ractices for Providers- Sustainability:</a:t>
            </a:r>
            <a:endParaRPr dirty="0"/>
          </a:p>
          <a:p>
            <a:pPr marL="0" lvl="0" indent="0" algn="l" rtl="0">
              <a:lnSpc>
                <a:spcPct val="90000"/>
              </a:lnSpc>
              <a:spcBef>
                <a:spcPts val="0"/>
              </a:spcBef>
              <a:spcAft>
                <a:spcPts val="0"/>
              </a:spcAft>
              <a:buClr>
                <a:schemeClr val="dk1"/>
              </a:buClr>
              <a:buSzPts val="2800"/>
              <a:buNone/>
            </a:pPr>
            <a:endParaRPr sz="2400"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3200"/>
              <a:buChar char="•"/>
            </a:pPr>
            <a:r>
              <a:rPr lang="en-US" sz="3200" dirty="0">
                <a:solidFill>
                  <a:schemeClr val="dk1"/>
                </a:solidFill>
                <a:latin typeface="Arial"/>
                <a:ea typeface="Arial"/>
                <a:cs typeface="Arial"/>
                <a:sym typeface="Arial"/>
              </a:rPr>
              <a:t>Designing activities that begin as small group activities but allow for some individualization and individual personal growth and development as part of the activity</a:t>
            </a:r>
            <a:endParaRPr dirty="0"/>
          </a:p>
          <a:p>
            <a:pPr marL="228600" lvl="0" indent="-228600" algn="l" rtl="0">
              <a:lnSpc>
                <a:spcPct val="90000"/>
              </a:lnSpc>
              <a:spcBef>
                <a:spcPts val="1100"/>
              </a:spcBef>
              <a:spcAft>
                <a:spcPts val="0"/>
              </a:spcAft>
              <a:buClr>
                <a:schemeClr val="dk1"/>
              </a:buClr>
              <a:buSzPts val="3200"/>
              <a:buChar char="•"/>
            </a:pPr>
            <a:r>
              <a:rPr lang="en-US" sz="3200" dirty="0">
                <a:solidFill>
                  <a:schemeClr val="dk1"/>
                </a:solidFill>
                <a:latin typeface="Arial"/>
                <a:ea typeface="Arial"/>
                <a:cs typeface="Arial"/>
                <a:sym typeface="Arial"/>
              </a:rPr>
              <a:t>Emphasizing community based activities that promote the meaningful development of skills and facilitate opportunities that could lead to volunteering and competitive, integrated employment</a:t>
            </a:r>
            <a:endParaRPr sz="3200" dirty="0">
              <a:solidFill>
                <a:schemeClr val="dk1"/>
              </a:solidFill>
              <a:latin typeface="Arial"/>
              <a:ea typeface="Arial"/>
              <a:cs typeface="Arial"/>
              <a:sym typeface="Arial"/>
            </a:endParaRPr>
          </a:p>
          <a:p>
            <a:pPr marL="685800" lvl="1" indent="-317500" algn="l" rtl="0">
              <a:lnSpc>
                <a:spcPct val="90000"/>
              </a:lnSpc>
              <a:spcBef>
                <a:spcPts val="1100"/>
              </a:spcBef>
              <a:spcAft>
                <a:spcPts val="0"/>
              </a:spcAft>
              <a:buClr>
                <a:schemeClr val="dk1"/>
              </a:buClr>
              <a:buSzPts val="3200"/>
              <a:buFont typeface="Arial"/>
              <a:buChar char="•"/>
            </a:pPr>
            <a:r>
              <a:rPr lang="en-US" sz="3200" dirty="0">
                <a:latin typeface="Arial"/>
                <a:ea typeface="Arial"/>
                <a:cs typeface="Arial"/>
                <a:sym typeface="Arial"/>
              </a:rPr>
              <a:t>Example: support a small group of individuals who like animals to regularly volunteer at an animal shelter</a:t>
            </a:r>
            <a:endParaRPr sz="3200"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pic>
        <p:nvPicPr>
          <p:cNvPr id="416" name="Google Shape;416;p39"/>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17" name="Google Shape;417;p39"/>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19" name="Google Shape;419;p39"/>
          <p:cNvSpPr txBox="1">
            <a:spLocks noGrp="1"/>
          </p:cNvSpPr>
          <p:nvPr>
            <p:ph type="body" idx="1"/>
          </p:nvPr>
        </p:nvSpPr>
        <p:spPr>
          <a:xfrm>
            <a:off x="390144" y="1514059"/>
            <a:ext cx="11588496"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latin typeface="Arial"/>
                <a:ea typeface="Arial"/>
                <a:cs typeface="Arial"/>
                <a:sym typeface="Arial"/>
              </a:rPr>
              <a:t>Simply…</a:t>
            </a:r>
            <a:endParaRPr dirty="0"/>
          </a:p>
          <a:p>
            <a:pPr marL="0" lvl="0" indent="0" algn="ctr" rtl="0">
              <a:lnSpc>
                <a:spcPct val="90000"/>
              </a:lnSpc>
              <a:spcBef>
                <a:spcPts val="0"/>
              </a:spcBef>
              <a:spcAft>
                <a:spcPts val="0"/>
              </a:spcAft>
              <a:buClr>
                <a:schemeClr val="dk1"/>
              </a:buClr>
              <a:buSzPts val="3600"/>
              <a:buNone/>
            </a:pPr>
            <a:endParaRPr sz="3600" b="1" dirty="0">
              <a:solidFill>
                <a:srgbClr val="FF0000"/>
              </a:solidFill>
              <a:latin typeface="Arial"/>
              <a:ea typeface="Arial"/>
              <a:cs typeface="Arial"/>
              <a:sym typeface="Arial"/>
            </a:endParaRPr>
          </a:p>
          <a:p>
            <a:pPr marL="0" lvl="0" indent="0" algn="ctr" rtl="0">
              <a:lnSpc>
                <a:spcPct val="90000"/>
              </a:lnSpc>
              <a:spcBef>
                <a:spcPts val="0"/>
              </a:spcBef>
              <a:spcAft>
                <a:spcPts val="0"/>
              </a:spcAft>
              <a:buClr>
                <a:schemeClr val="dk1"/>
              </a:buClr>
              <a:buSzPts val="3600"/>
              <a:buNone/>
            </a:pPr>
            <a:r>
              <a:rPr lang="en-US" sz="3600" b="1" dirty="0">
                <a:latin typeface="Arial"/>
                <a:ea typeface="Arial"/>
                <a:cs typeface="Arial"/>
                <a:sym typeface="Arial"/>
              </a:rPr>
              <a:t>THINK BIG</a:t>
            </a:r>
            <a:endParaRPr dirty="0"/>
          </a:p>
          <a:p>
            <a:pPr marL="0" lvl="0" indent="0" algn="ctr" rtl="0">
              <a:lnSpc>
                <a:spcPct val="90000"/>
              </a:lnSpc>
              <a:spcBef>
                <a:spcPts val="0"/>
              </a:spcBef>
              <a:spcAft>
                <a:spcPts val="0"/>
              </a:spcAft>
              <a:buClr>
                <a:schemeClr val="dk1"/>
              </a:buClr>
              <a:buSzPts val="3600"/>
              <a:buNone/>
            </a:pPr>
            <a:endParaRPr sz="3600" b="1" dirty="0">
              <a:latin typeface="Arial"/>
              <a:ea typeface="Arial"/>
              <a:cs typeface="Arial"/>
              <a:sym typeface="Arial"/>
            </a:endParaRPr>
          </a:p>
          <a:p>
            <a:pPr marL="0" lvl="0" indent="0" algn="ctr" rtl="0">
              <a:lnSpc>
                <a:spcPct val="90000"/>
              </a:lnSpc>
              <a:spcBef>
                <a:spcPts val="0"/>
              </a:spcBef>
              <a:spcAft>
                <a:spcPts val="0"/>
              </a:spcAft>
              <a:buClr>
                <a:schemeClr val="dk1"/>
              </a:buClr>
              <a:buSzPts val="3600"/>
              <a:buNone/>
            </a:pPr>
            <a:r>
              <a:rPr lang="en-US" sz="3600" b="1" dirty="0">
                <a:latin typeface="Arial"/>
                <a:ea typeface="Arial"/>
                <a:cs typeface="Arial"/>
                <a:sym typeface="Arial"/>
              </a:rPr>
              <a:t>START SMALL</a:t>
            </a:r>
            <a:endParaRPr dirty="0"/>
          </a:p>
          <a:p>
            <a:pPr marL="0" lvl="0" indent="0" algn="ctr" rtl="0">
              <a:lnSpc>
                <a:spcPct val="90000"/>
              </a:lnSpc>
              <a:spcBef>
                <a:spcPts val="0"/>
              </a:spcBef>
              <a:spcAft>
                <a:spcPts val="0"/>
              </a:spcAft>
              <a:buClr>
                <a:schemeClr val="dk1"/>
              </a:buClr>
              <a:buSzPts val="3600"/>
              <a:buNone/>
            </a:pPr>
            <a:endParaRPr sz="3600" b="1" dirty="0">
              <a:latin typeface="Arial"/>
              <a:ea typeface="Arial"/>
              <a:cs typeface="Arial"/>
              <a:sym typeface="Arial"/>
            </a:endParaRPr>
          </a:p>
          <a:p>
            <a:pPr marL="0" lvl="0" indent="0" algn="ctr" rtl="0">
              <a:lnSpc>
                <a:spcPct val="90000"/>
              </a:lnSpc>
              <a:spcBef>
                <a:spcPts val="0"/>
              </a:spcBef>
              <a:spcAft>
                <a:spcPts val="0"/>
              </a:spcAft>
              <a:buClr>
                <a:schemeClr val="dk1"/>
              </a:buClr>
              <a:buSzPts val="3600"/>
              <a:buNone/>
            </a:pPr>
            <a:r>
              <a:rPr lang="en-US" sz="3600" b="1" dirty="0">
                <a:latin typeface="Arial"/>
                <a:ea typeface="Arial"/>
                <a:cs typeface="Arial"/>
                <a:sym typeface="Arial"/>
              </a:rPr>
              <a:t>SCALE FAST</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pic>
        <p:nvPicPr>
          <p:cNvPr id="425" name="Google Shape;425;p4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26" name="Google Shape;426;p40"/>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28" name="Google Shape;428;p40"/>
          <p:cNvSpPr txBox="1">
            <a:spLocks noGrp="1"/>
          </p:cNvSpPr>
          <p:nvPr>
            <p:ph type="body" idx="1"/>
          </p:nvPr>
        </p:nvSpPr>
        <p:spPr>
          <a:xfrm>
            <a:off x="154459" y="1583366"/>
            <a:ext cx="5718048"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solidFill>
                  <a:schemeClr val="dk1"/>
                </a:solidFill>
                <a:latin typeface="Arial"/>
                <a:ea typeface="Arial"/>
                <a:cs typeface="Arial"/>
                <a:sym typeface="Arial"/>
              </a:rPr>
              <a:t>Former Practice</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solidFill>
                  <a:schemeClr val="dk1"/>
                </a:solidFill>
                <a:latin typeface="Arial"/>
                <a:ea typeface="Arial"/>
                <a:cs typeface="Arial"/>
                <a:sym typeface="Arial"/>
              </a:rPr>
              <a:t>Practice skills in facility (role playing)</a:t>
            </a:r>
            <a:endParaRPr dirty="0"/>
          </a:p>
          <a:p>
            <a:pPr marL="228600" lvl="0" indent="-228600" algn="l" rtl="0">
              <a:lnSpc>
                <a:spcPct val="90000"/>
              </a:lnSpc>
              <a:spcBef>
                <a:spcPts val="1200"/>
              </a:spcBef>
              <a:spcAft>
                <a:spcPts val="0"/>
              </a:spcAft>
              <a:buClr>
                <a:schemeClr val="dk1"/>
              </a:buClr>
              <a:buSzPts val="2800"/>
              <a:buChar char="•"/>
            </a:pPr>
            <a:r>
              <a:rPr lang="en-US" sz="2400" dirty="0">
                <a:solidFill>
                  <a:schemeClr val="dk1"/>
                </a:solidFill>
                <a:latin typeface="Arial"/>
                <a:ea typeface="Arial"/>
                <a:cs typeface="Arial"/>
                <a:sym typeface="Arial"/>
              </a:rPr>
              <a:t>Bring in visiting artists/classes</a:t>
            </a:r>
            <a:endParaRPr sz="2400" dirty="0"/>
          </a:p>
          <a:p>
            <a:pPr marL="228600" lvl="0" indent="-228600" algn="l" rtl="0">
              <a:lnSpc>
                <a:spcPct val="90000"/>
              </a:lnSpc>
              <a:spcBef>
                <a:spcPts val="1200"/>
              </a:spcBef>
              <a:spcAft>
                <a:spcPts val="0"/>
              </a:spcAft>
              <a:buClr>
                <a:schemeClr val="dk1"/>
              </a:buClr>
              <a:buSzPts val="2800"/>
              <a:buChar char="•"/>
            </a:pPr>
            <a:r>
              <a:rPr lang="en-US" sz="2400" dirty="0">
                <a:solidFill>
                  <a:schemeClr val="dk1"/>
                </a:solidFill>
                <a:latin typeface="Arial"/>
                <a:ea typeface="Arial"/>
                <a:cs typeface="Arial"/>
                <a:sym typeface="Arial"/>
              </a:rPr>
              <a:t>Employed by the provider</a:t>
            </a:r>
            <a:endParaRPr dirty="0"/>
          </a:p>
          <a:p>
            <a:pPr marL="228600" lvl="0" indent="-228600" algn="l" rtl="0">
              <a:lnSpc>
                <a:spcPct val="90000"/>
              </a:lnSpc>
              <a:spcBef>
                <a:spcPts val="1200"/>
              </a:spcBef>
              <a:spcAft>
                <a:spcPts val="0"/>
              </a:spcAft>
              <a:buClr>
                <a:schemeClr val="dk1"/>
              </a:buClr>
              <a:buSzPts val="2800"/>
              <a:buChar char="•"/>
            </a:pPr>
            <a:r>
              <a:rPr lang="en-US" sz="2400" dirty="0">
                <a:solidFill>
                  <a:schemeClr val="dk1"/>
                </a:solidFill>
                <a:latin typeface="Arial"/>
                <a:ea typeface="Arial"/>
                <a:cs typeface="Arial"/>
                <a:sym typeface="Arial"/>
              </a:rPr>
              <a:t>Group planning</a:t>
            </a:r>
            <a:endParaRPr dirty="0"/>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Provider creates the program schedule</a:t>
            </a:r>
            <a:endParaRPr dirty="0">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Over-protection</a:t>
            </a:r>
            <a:endParaRPr dirty="0">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Limited choice</a:t>
            </a:r>
            <a:endParaRPr sz="2400" dirty="0">
              <a:latin typeface="Arial"/>
              <a:ea typeface="Arial"/>
              <a:cs typeface="Arial"/>
              <a:sym typeface="Arial"/>
            </a:endParaRPr>
          </a:p>
        </p:txBody>
      </p:sp>
      <p:sp>
        <p:nvSpPr>
          <p:cNvPr id="429" name="Google Shape;429;p40"/>
          <p:cNvSpPr txBox="1"/>
          <p:nvPr/>
        </p:nvSpPr>
        <p:spPr>
          <a:xfrm>
            <a:off x="6244363" y="1583366"/>
            <a:ext cx="5718048" cy="494109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endParaRPr sz="2800" b="1" i="0" u="none" strike="noStrike" cap="none">
              <a:solidFill>
                <a:schemeClr val="dk1"/>
              </a:solidFill>
              <a:latin typeface="Arial"/>
              <a:ea typeface="Arial"/>
              <a:cs typeface="Arial"/>
              <a:sym typeface="Arial"/>
            </a:endParaRPr>
          </a:p>
        </p:txBody>
      </p:sp>
      <p:sp>
        <p:nvSpPr>
          <p:cNvPr id="430" name="Google Shape;430;p40"/>
          <p:cNvSpPr txBox="1"/>
          <p:nvPr/>
        </p:nvSpPr>
        <p:spPr>
          <a:xfrm>
            <a:off x="6244363" y="1583365"/>
            <a:ext cx="5718000" cy="4941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New Practice</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endParaRPr sz="2800" b="1" i="0" u="none" strike="noStrike" cap="none" dirty="0">
              <a:solidFill>
                <a:schemeClr val="dk1"/>
              </a:solidFill>
              <a:latin typeface="Arial"/>
              <a:ea typeface="Arial"/>
              <a:cs typeface="Arial"/>
              <a:sym typeface="Arial"/>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Practice skills in community</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Identify community classes</a:t>
            </a:r>
            <a:endParaRPr sz="2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Competitive Integrated Employment</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One person at a time</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Individuals create their schedule</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Positive risk-taking</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Informed decision making</a:t>
            </a:r>
            <a:endParaRPr sz="2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2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28">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30">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8">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30">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8">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3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pic>
        <p:nvPicPr>
          <p:cNvPr id="435" name="Google Shape;435;p4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36" name="Google Shape;436;p41"/>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References</a:t>
            </a:r>
            <a:endParaRPr sz="4400" b="1" i="0" u="none" strike="noStrike" cap="none">
              <a:solidFill>
                <a:schemeClr val="dk1"/>
              </a:solidFill>
              <a:latin typeface="Calibri"/>
              <a:ea typeface="Calibri"/>
              <a:cs typeface="Calibri"/>
              <a:sym typeface="Calibri"/>
            </a:endParaRPr>
          </a:p>
        </p:txBody>
      </p:sp>
      <p:sp>
        <p:nvSpPr>
          <p:cNvPr id="438" name="Google Shape;438;p41"/>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39" name="Google Shape;439;p41"/>
          <p:cNvSpPr/>
          <p:nvPr/>
        </p:nvSpPr>
        <p:spPr>
          <a:xfrm>
            <a:off x="510746" y="1738361"/>
            <a:ext cx="10989275" cy="3108503"/>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rgbClr val="000000"/>
              </a:buClr>
              <a:buSzPts val="2800"/>
              <a:buFont typeface="Arial"/>
              <a:buChar char="•"/>
            </a:pPr>
            <a:r>
              <a:rPr lang="en-US" sz="2800" b="0" i="0" u="none" strike="noStrike" cap="none" dirty="0">
                <a:solidFill>
                  <a:schemeClr val="dk1"/>
                </a:solidFill>
                <a:latin typeface="Arial"/>
                <a:ea typeface="Arial"/>
                <a:cs typeface="Arial"/>
                <a:sym typeface="Arial"/>
              </a:rPr>
              <a:t>Woolford M., Lacy-</a:t>
            </a:r>
            <a:r>
              <a:rPr lang="en-US" sz="2800" b="0" i="0" u="none" strike="noStrike" cap="none" dirty="0" err="1">
                <a:solidFill>
                  <a:schemeClr val="dk1"/>
                </a:solidFill>
                <a:latin typeface="Arial"/>
                <a:ea typeface="Arial"/>
                <a:cs typeface="Arial"/>
                <a:sym typeface="Arial"/>
              </a:rPr>
              <a:t>Vawdon</a:t>
            </a:r>
            <a:r>
              <a:rPr lang="en-US" sz="2800" b="0" i="0" u="none" strike="noStrike" cap="none" dirty="0">
                <a:solidFill>
                  <a:schemeClr val="dk1"/>
                </a:solidFill>
                <a:latin typeface="Arial"/>
                <a:ea typeface="Arial"/>
                <a:cs typeface="Arial"/>
                <a:sym typeface="Arial"/>
              </a:rPr>
              <a:t> C., Ibrahim J., </a:t>
            </a:r>
            <a:r>
              <a:rPr lang="en-US" sz="2800" b="0" i="0" u="none" strike="noStrike" cap="none" dirty="0" err="1">
                <a:solidFill>
                  <a:schemeClr val="dk1"/>
                </a:solidFill>
                <a:latin typeface="Arial"/>
                <a:ea typeface="Arial"/>
                <a:cs typeface="Arial"/>
                <a:sym typeface="Arial"/>
              </a:rPr>
              <a:t>Bugeja</a:t>
            </a:r>
            <a:r>
              <a:rPr lang="en-US" sz="2800" b="0" i="0" u="none" strike="noStrike" cap="none" dirty="0">
                <a:solidFill>
                  <a:schemeClr val="dk1"/>
                </a:solidFill>
                <a:latin typeface="Arial"/>
                <a:ea typeface="Arial"/>
                <a:cs typeface="Arial"/>
                <a:sym typeface="Arial"/>
              </a:rPr>
              <a:t> L., and Weller C.  Exploring the concept of ‘Dignity of Risk.’ Monash Forensic Medicine, Monash University.</a:t>
            </a:r>
            <a:endParaRPr sz="1800" b="0" i="0" u="none" strike="noStrike" cap="none" dirty="0">
              <a:solidFill>
                <a:schemeClr val="dk1"/>
              </a:solidFill>
              <a:latin typeface="Calibri"/>
              <a:ea typeface="Calibri"/>
              <a:cs typeface="Calibri"/>
              <a:sym typeface="Calibri"/>
            </a:endParaRPr>
          </a:p>
          <a:p>
            <a:pPr marL="457200" marR="0" lvl="0" indent="-279400" algn="l" rtl="0">
              <a:lnSpc>
                <a:spcPct val="100000"/>
              </a:lnSpc>
              <a:spcBef>
                <a:spcPts val="0"/>
              </a:spcBef>
              <a:spcAft>
                <a:spcPts val="0"/>
              </a:spcAft>
              <a:buClr>
                <a:srgbClr val="000000"/>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2800"/>
              <a:buFont typeface="Arial"/>
              <a:buChar char="•"/>
            </a:pPr>
            <a:r>
              <a:rPr lang="en-US" sz="2800" b="0" i="0" u="none" strike="noStrike" cap="none" dirty="0">
                <a:solidFill>
                  <a:schemeClr val="dk1"/>
                </a:solidFill>
                <a:latin typeface="Arial"/>
                <a:ea typeface="Arial"/>
                <a:cs typeface="Arial"/>
                <a:sym typeface="Arial"/>
              </a:rPr>
              <a:t>Raffaele J. (2019).  Informed Decision Making, Direct Support Professional Roles &amp; Responsibilities.  National Alliance for Direct Support Professionals, Center for Integrative Health.</a:t>
            </a:r>
            <a:endParaRPr sz="2800" b="0" i="0" u="none" strike="noStrike" cap="none" dirty="0">
              <a:solidFill>
                <a:schemeClr val="dk1"/>
              </a:solidFill>
              <a:latin typeface="Arial"/>
              <a:ea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pic>
        <p:nvPicPr>
          <p:cNvPr id="444" name="Google Shape;444;p4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45" name="Google Shape;445;p4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Resources</a:t>
            </a:r>
            <a:endParaRPr/>
          </a:p>
        </p:txBody>
      </p:sp>
      <p:sp>
        <p:nvSpPr>
          <p:cNvPr id="447" name="Google Shape;447;p42"/>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48" name="Google Shape;448;p42"/>
          <p:cNvSpPr/>
          <p:nvPr/>
        </p:nvSpPr>
        <p:spPr>
          <a:xfrm>
            <a:off x="510746" y="1738361"/>
            <a:ext cx="11407830" cy="5262939"/>
          </a:xfrm>
          <a:prstGeom prst="rect">
            <a:avLst/>
          </a:prstGeom>
          <a:noFill/>
          <a:ln>
            <a:noFill/>
          </a:ln>
        </p:spPr>
        <p:txBody>
          <a:bodyPr spcFirstLastPara="1" wrap="square" lIns="91425" tIns="45700" rIns="91425" bIns="45700" anchor="t" anchorCtr="0">
            <a:spAutoFit/>
          </a:bodyPr>
          <a:lstStyle/>
          <a:p>
            <a:r>
              <a:rPr lang="en-US" sz="2800" dirty="0">
                <a:solidFill>
                  <a:schemeClr val="dk1"/>
                </a:solidFill>
              </a:rPr>
              <a:t>Sign up for the HCBS Newsletter Subscription here: </a:t>
            </a:r>
            <a:r>
              <a:rPr lang="en-US" sz="2800" dirty="0">
                <a:hlinkClick r:id="rId4"/>
              </a:rPr>
              <a:t>https://medicaid.utah.gov/medicaid-long-term-care-and-waiver-programs/</a:t>
            </a:r>
            <a:endParaRPr lang="en-US" sz="2800" dirty="0"/>
          </a:p>
          <a:p>
            <a:pPr marL="0" marR="0" lvl="0" indent="0" algn="l" rtl="0">
              <a:spcBef>
                <a:spcPts val="0"/>
              </a:spcBef>
              <a:spcAft>
                <a:spcPts val="0"/>
              </a:spcAft>
              <a:buNone/>
            </a:pPr>
            <a:r>
              <a:rPr lang="en-US" sz="2800" b="1" i="1" u="none" strike="noStrike" cap="none" dirty="0">
                <a:solidFill>
                  <a:schemeClr val="dk1"/>
                </a:solidFill>
                <a:latin typeface="Arial"/>
                <a:ea typeface="Arial"/>
                <a:cs typeface="Arial"/>
                <a:sym typeface="Arial"/>
              </a:rPr>
              <a:t>Note:  This is how all additional guidance and settings news will be communicated</a:t>
            </a:r>
          </a:p>
          <a:p>
            <a:pPr marL="0" marR="0" lvl="0" indent="0" algn="l" rtl="0">
              <a:spcBef>
                <a:spcPts val="0"/>
              </a:spcBef>
              <a:spcAft>
                <a:spcPts val="0"/>
              </a:spcAft>
              <a:buNone/>
            </a:pPr>
            <a:endParaRPr lang="en-US" sz="2800" dirty="0">
              <a:solidFill>
                <a:schemeClr val="dk1"/>
              </a:solidFill>
            </a:endParaRPr>
          </a:p>
          <a:p>
            <a:pPr marL="0" marR="0" lvl="0" indent="0" algn="l" rtl="0">
              <a:spcBef>
                <a:spcPts val="0"/>
              </a:spcBef>
              <a:spcAft>
                <a:spcPts val="0"/>
              </a:spcAft>
              <a:buNone/>
            </a:pPr>
            <a:r>
              <a:rPr lang="en-US" sz="2800" b="0" i="0" u="none" strike="noStrike" cap="none" dirty="0">
                <a:solidFill>
                  <a:schemeClr val="dk1"/>
                </a:solidFill>
                <a:latin typeface="Arial"/>
                <a:ea typeface="Arial"/>
                <a:cs typeface="Arial"/>
                <a:sym typeface="Arial"/>
              </a:rPr>
              <a:t>HCBS Settings Rule Transition Home Page:</a:t>
            </a:r>
            <a:endParaRPr dirty="0"/>
          </a:p>
          <a:p>
            <a:pPr lvl="0"/>
            <a:r>
              <a:rPr lang="en-US" sz="2800" dirty="0">
                <a:hlinkClick r:id="rId5"/>
              </a:rPr>
              <a:t>https://medicaid.utah.gov/ltc/hcbstransition/</a:t>
            </a:r>
            <a:endParaRPr lang="en-US" sz="2800" dirty="0"/>
          </a:p>
          <a:p>
            <a:pPr lvl="0"/>
            <a:endParaRPr sz="2800" dirty="0">
              <a:solidFill>
                <a:schemeClr val="dk1"/>
              </a:solidFill>
              <a:latin typeface="Arial"/>
              <a:ea typeface="Arial"/>
              <a:cs typeface="Arial"/>
              <a:sym typeface="Arial"/>
            </a:endParaRPr>
          </a:p>
          <a:p>
            <a:pPr lvl="0"/>
            <a:endParaRPr sz="2800" dirty="0">
              <a:solidFill>
                <a:schemeClr val="dk1"/>
              </a:solidFill>
              <a:latin typeface="Arial"/>
              <a:ea typeface="Arial"/>
              <a:cs typeface="Arial"/>
              <a:sym typeface="Arial"/>
            </a:endParaRPr>
          </a:p>
          <a:p>
            <a:pPr marL="0" marR="0" lvl="0" indent="0" algn="l" rtl="0">
              <a:spcBef>
                <a:spcPts val="0"/>
              </a:spcBef>
              <a:spcAft>
                <a:spcPts val="0"/>
              </a:spcAft>
              <a:buNone/>
            </a:pPr>
            <a:r>
              <a:rPr lang="en-US" sz="2800" dirty="0">
                <a:solidFill>
                  <a:schemeClr val="dk1"/>
                </a:solidFill>
                <a:latin typeface="Arial"/>
                <a:ea typeface="Arial"/>
                <a:cs typeface="Arial"/>
                <a:sym typeface="Arial"/>
              </a:rPr>
              <a:t>HCBS Email: </a:t>
            </a:r>
            <a:r>
              <a:rPr lang="en-US" sz="2800" u="sng" dirty="0">
                <a:solidFill>
                  <a:schemeClr val="dk1"/>
                </a:solidFill>
                <a:latin typeface="Arial"/>
                <a:ea typeface="Arial"/>
                <a:cs typeface="Arial"/>
                <a:sym typeface="Arial"/>
                <a:hlinkClick r:id="rId6"/>
              </a:rPr>
              <a:t>HCBSSettings@Utah.gov</a:t>
            </a:r>
            <a:endParaRPr sz="2800" dirty="0">
              <a:solidFill>
                <a:schemeClr val="dk1"/>
              </a:solidFill>
              <a:latin typeface="Arial"/>
              <a:ea typeface="Arial"/>
              <a:cs typeface="Arial"/>
              <a:sym typeface="Arial"/>
            </a:endParaRPr>
          </a:p>
          <a:p>
            <a:pPr marL="0" marR="0" lvl="0" indent="0" algn="l" rtl="0">
              <a:spcBef>
                <a:spcPts val="0"/>
              </a:spcBef>
              <a:spcAft>
                <a:spcPts val="0"/>
              </a:spcAft>
              <a:buNone/>
            </a:pPr>
            <a:endParaRPr sz="2800" dirty="0">
              <a:solidFill>
                <a:schemeClr val="dk1"/>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pic>
        <p:nvPicPr>
          <p:cNvPr id="444" name="Google Shape;444;p4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45" name="Google Shape;445;p4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dirty="0">
                <a:solidFill>
                  <a:schemeClr val="dk1"/>
                </a:solidFill>
                <a:latin typeface="Calibri"/>
                <a:ea typeface="Calibri"/>
                <a:cs typeface="Calibri"/>
                <a:sym typeface="Calibri"/>
              </a:rPr>
              <a:t>Quiz</a:t>
            </a:r>
            <a:endParaRPr dirty="0"/>
          </a:p>
        </p:txBody>
      </p:sp>
      <p:sp>
        <p:nvSpPr>
          <p:cNvPr id="447" name="Google Shape;447;p42"/>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48" name="Google Shape;448;p42"/>
          <p:cNvSpPr/>
          <p:nvPr/>
        </p:nvSpPr>
        <p:spPr>
          <a:xfrm>
            <a:off x="510746" y="1738361"/>
            <a:ext cx="10989275" cy="35393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Arial"/>
                <a:ea typeface="Arial"/>
                <a:cs typeface="Arial"/>
                <a:sym typeface="Arial"/>
              </a:rPr>
              <a:t>As a new setting, a quiz is required.  </a:t>
            </a:r>
          </a:p>
          <a:p>
            <a:pPr marL="0" marR="0" lvl="0" indent="0" algn="l" rtl="0">
              <a:spcBef>
                <a:spcPts val="0"/>
              </a:spcBef>
              <a:spcAft>
                <a:spcPts val="0"/>
              </a:spcAft>
              <a:buNone/>
            </a:pPr>
            <a:endParaRPr lang="en-US" sz="2800" dirty="0">
              <a:solidFill>
                <a:schemeClr val="dk1"/>
              </a:solidFill>
            </a:endParaRPr>
          </a:p>
          <a:p>
            <a:pPr marL="0" marR="0" lvl="0" indent="0" algn="l" rtl="0">
              <a:spcBef>
                <a:spcPts val="0"/>
              </a:spcBef>
              <a:spcAft>
                <a:spcPts val="0"/>
              </a:spcAft>
              <a:buNone/>
            </a:pPr>
            <a:r>
              <a:rPr lang="en-US" sz="2800" dirty="0">
                <a:solidFill>
                  <a:schemeClr val="dk1"/>
                </a:solidFill>
              </a:rPr>
              <a:t>You can find the quiz </a:t>
            </a:r>
            <a:r>
              <a:rPr lang="en-US" sz="2800" dirty="0">
                <a:solidFill>
                  <a:schemeClr val="dk1"/>
                </a:solidFill>
                <a:hlinkClick r:id="rId4"/>
              </a:rPr>
              <a:t>HERE</a:t>
            </a:r>
            <a:endParaRPr lang="en-US" sz="2800" dirty="0">
              <a:solidFill>
                <a:schemeClr val="dk1"/>
              </a:solidFill>
            </a:endParaRPr>
          </a:p>
          <a:p>
            <a:pPr marL="0" marR="0" lvl="0" indent="0" algn="l" rtl="0">
              <a:spcBef>
                <a:spcPts val="0"/>
              </a:spcBef>
              <a:spcAft>
                <a:spcPts val="0"/>
              </a:spcAft>
              <a:buNone/>
            </a:pPr>
            <a:endParaRPr lang="en-US" sz="2800" dirty="0">
              <a:solidFill>
                <a:schemeClr val="dk1"/>
              </a:solidFill>
            </a:endParaRPr>
          </a:p>
          <a:p>
            <a:pPr marL="0" marR="0" lvl="0" indent="0" algn="l" rtl="0">
              <a:spcBef>
                <a:spcPts val="0"/>
              </a:spcBef>
              <a:spcAft>
                <a:spcPts val="0"/>
              </a:spcAft>
              <a:buNone/>
            </a:pPr>
            <a:r>
              <a:rPr lang="en-US" sz="2800" dirty="0">
                <a:solidFill>
                  <a:schemeClr val="dk1"/>
                </a:solidFill>
                <a:latin typeface="Arial"/>
                <a:ea typeface="Arial"/>
                <a:cs typeface="Arial"/>
                <a:sym typeface="Arial"/>
              </a:rPr>
              <a:t>There are 10 questions with a possible 30 points.  The passing score is 90% (27/30).</a:t>
            </a:r>
          </a:p>
          <a:p>
            <a:pPr marL="0" marR="0" lvl="0" indent="0" algn="l" rtl="0">
              <a:spcBef>
                <a:spcPts val="0"/>
              </a:spcBef>
              <a:spcAft>
                <a:spcPts val="0"/>
              </a:spcAft>
              <a:buNone/>
            </a:pPr>
            <a:endParaRPr lang="en-US" sz="2800" dirty="0">
              <a:solidFill>
                <a:schemeClr val="dk1"/>
              </a:solidFill>
            </a:endParaRPr>
          </a:p>
          <a:p>
            <a:pPr marL="0" marR="0" lvl="0" indent="0" algn="l" rtl="0">
              <a:spcBef>
                <a:spcPts val="0"/>
              </a:spcBef>
              <a:spcAft>
                <a:spcPts val="0"/>
              </a:spcAft>
              <a:buNone/>
            </a:pPr>
            <a:r>
              <a:rPr lang="en-US" sz="2800" dirty="0">
                <a:solidFill>
                  <a:schemeClr val="dk1"/>
                </a:solidFill>
                <a:latin typeface="Arial"/>
                <a:ea typeface="Arial"/>
                <a:cs typeface="Arial"/>
                <a:sym typeface="Arial"/>
              </a:rPr>
              <a:t>You can retake the quiz if you do not pass the first time.</a:t>
            </a:r>
            <a:endParaRPr sz="280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97353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12" name="Google Shape;112;p4"/>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Principle Goal</a:t>
            </a:r>
            <a:endParaRPr/>
          </a:p>
        </p:txBody>
      </p:sp>
      <p:sp>
        <p:nvSpPr>
          <p:cNvPr id="114" name="Google Shape;114;p4"/>
          <p:cNvSpPr txBox="1"/>
          <p:nvPr/>
        </p:nvSpPr>
        <p:spPr>
          <a:xfrm>
            <a:off x="543697" y="1825625"/>
            <a:ext cx="11170507" cy="4814072"/>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The underlying principle of the HCBS Settings Rule and the goal of system transformation is</a:t>
            </a:r>
            <a:endParaRPr dirty="0"/>
          </a:p>
          <a:p>
            <a:pPr marL="0" marR="0" lvl="0" indent="0" algn="ctr"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4400"/>
              <a:buFont typeface="Arial"/>
              <a:buNone/>
            </a:pPr>
            <a:r>
              <a:rPr lang="en-US" sz="4400" b="1" i="0" u="none" strike="noStrike" cap="none" dirty="0">
                <a:solidFill>
                  <a:schemeClr val="dk1"/>
                </a:solidFill>
                <a:latin typeface="Arial"/>
                <a:ea typeface="Arial"/>
                <a:cs typeface="Arial"/>
                <a:sym typeface="Arial"/>
              </a:rPr>
              <a:t>COMMUNITY INCLUSION</a:t>
            </a:r>
            <a:endParaRPr dirty="0"/>
          </a:p>
          <a:p>
            <a:pPr marL="0" marR="0" lvl="0" indent="0" algn="ctr"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for all Medicaid HCBS participants</a:t>
            </a:r>
            <a:endParaRPr dirty="0"/>
          </a:p>
          <a:p>
            <a:pPr marL="342900" marR="0" lvl="0" indent="-1651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Google Shape;119;p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0" name="Google Shape;120;p5"/>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22" name="Google Shape;122;p5"/>
          <p:cNvSpPr txBox="1">
            <a:spLocks noGrp="1"/>
          </p:cNvSpPr>
          <p:nvPr>
            <p:ph type="body" idx="1"/>
          </p:nvPr>
        </p:nvSpPr>
        <p:spPr>
          <a:xfrm>
            <a:off x="838200" y="1660869"/>
            <a:ext cx="10515600"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sz="3200" b="1" dirty="0">
                <a:latin typeface="Arial"/>
                <a:ea typeface="Arial"/>
                <a:cs typeface="Arial"/>
                <a:sym typeface="Arial"/>
              </a:rPr>
              <a:t>Some settings are NOT Home and Community Based Services by nature of the setting.  These include:</a:t>
            </a:r>
            <a:endParaRPr sz="3200" b="1" dirty="0">
              <a:latin typeface="Arial"/>
              <a:ea typeface="Arial"/>
              <a:cs typeface="Arial"/>
              <a:sym typeface="Arial"/>
            </a:endParaRPr>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Nursing Facilities</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Institution for Mental Diseases (IMD) </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Intermediate Care Facility for Individuals with Intellectual Disabilities (ICF/IDD) </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Hospital </a:t>
            </a:r>
            <a:endParaRPr dirty="0"/>
          </a:p>
        </p:txBody>
      </p:sp>
    </p:spTree>
    <p:extLst>
      <p:ext uri="{BB962C8B-B14F-4D97-AF65-F5344CB8AC3E}">
        <p14:creationId xmlns:p14="http://schemas.microsoft.com/office/powerpoint/2010/main" val="112852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9" name="Google Shape;129;p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31" name="Google Shape;131;p6"/>
          <p:cNvSpPr txBox="1">
            <a:spLocks noGrp="1"/>
          </p:cNvSpPr>
          <p:nvPr>
            <p:ph type="body" idx="1"/>
          </p:nvPr>
        </p:nvSpPr>
        <p:spPr>
          <a:xfrm>
            <a:off x="838200" y="1660869"/>
            <a:ext cx="10515600"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sz="3200" b="1" dirty="0">
                <a:latin typeface="Arial"/>
                <a:ea typeface="Arial"/>
                <a:cs typeface="Arial"/>
                <a:sym typeface="Arial"/>
              </a:rPr>
              <a:t>Some settings are Presumed NOT to be HCBS.  These include:</a:t>
            </a:r>
            <a:endParaRPr sz="3200" b="1" dirty="0">
              <a:latin typeface="Arial"/>
              <a:ea typeface="Arial"/>
              <a:cs typeface="Arial"/>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Settings in a publicly or privately-owned facility providing inpatient treatment </a:t>
            </a:r>
            <a:endParaRPr dirty="0">
              <a:solidFill>
                <a:schemeClr val="dk1"/>
              </a:solidFill>
              <a:latin typeface="Arial"/>
              <a:ea typeface="Arial"/>
              <a:cs typeface="Arial"/>
              <a:sym typeface="Arial"/>
            </a:endParaRPr>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Settings on grounds of, or adjacent to, a public institution </a:t>
            </a:r>
            <a:endParaRPr dirty="0">
              <a:solidFill>
                <a:schemeClr val="dk1"/>
              </a:solidFill>
              <a:latin typeface="Arial"/>
              <a:ea typeface="Arial"/>
              <a:cs typeface="Arial"/>
              <a:sym typeface="Arial"/>
            </a:endParaRPr>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Settings with the effect of isolating individuals from the broader community of individuals not receiving HCBS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9" name="Google Shape;129;p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dirty="0">
                <a:solidFill>
                  <a:schemeClr val="dk1"/>
                </a:solidFill>
                <a:latin typeface="Calibri"/>
                <a:ea typeface="Calibri"/>
                <a:cs typeface="Calibri"/>
                <a:sym typeface="Calibri"/>
              </a:rPr>
              <a:t>Facilitating Opportunity</a:t>
            </a:r>
            <a:endParaRPr dirty="0"/>
          </a:p>
        </p:txBody>
      </p:sp>
      <p:sp>
        <p:nvSpPr>
          <p:cNvPr id="131" name="Google Shape;131;p6"/>
          <p:cNvSpPr txBox="1">
            <a:spLocks noGrp="1"/>
          </p:cNvSpPr>
          <p:nvPr>
            <p:ph type="body" idx="1"/>
          </p:nvPr>
        </p:nvSpPr>
        <p:spPr>
          <a:xfrm>
            <a:off x="154459" y="1514059"/>
            <a:ext cx="11929966"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Arial"/>
                <a:ea typeface="Arial"/>
                <a:cs typeface="Arial"/>
                <a:sym typeface="Arial"/>
              </a:rPr>
              <a:t>Throughout this presentation </a:t>
            </a:r>
            <a:r>
              <a:rPr lang="en-US" b="1" i="1" dirty="0">
                <a:latin typeface="Arial"/>
                <a:ea typeface="Arial"/>
                <a:cs typeface="Arial"/>
                <a:sym typeface="Arial"/>
              </a:rPr>
              <a:t>“facilitating opportunity” </a:t>
            </a:r>
            <a:r>
              <a:rPr lang="en-US" b="1" dirty="0">
                <a:latin typeface="Arial"/>
                <a:ea typeface="Arial"/>
                <a:cs typeface="Arial"/>
                <a:sym typeface="Arial"/>
              </a:rPr>
              <a:t>is</a:t>
            </a:r>
            <a:r>
              <a:rPr lang="en-US" b="1" i="1" dirty="0">
                <a:latin typeface="Arial"/>
                <a:ea typeface="Arial"/>
                <a:cs typeface="Arial"/>
                <a:sym typeface="Arial"/>
              </a:rPr>
              <a:t> </a:t>
            </a:r>
            <a:r>
              <a:rPr lang="en-US" b="1" dirty="0">
                <a:latin typeface="Arial"/>
                <a:ea typeface="Arial"/>
                <a:cs typeface="Arial"/>
                <a:sym typeface="Arial"/>
              </a:rPr>
              <a:t>used to describe what is required of the setting.  What does this mean?</a:t>
            </a:r>
            <a:endParaRPr b="1" dirty="0">
              <a:latin typeface="Arial"/>
              <a:ea typeface="Arial"/>
              <a:cs typeface="Arial"/>
            </a:endParaRPr>
          </a:p>
          <a:p>
            <a:pPr marL="0" lvl="0" indent="0" algn="l" rtl="0">
              <a:lnSpc>
                <a:spcPct val="90000"/>
              </a:lnSpc>
              <a:spcBef>
                <a:spcPts val="500"/>
              </a:spcBef>
              <a:spcAft>
                <a:spcPts val="0"/>
              </a:spcAft>
              <a:buClr>
                <a:schemeClr val="dk1"/>
              </a:buClr>
              <a:buSzPts val="2800"/>
              <a:buNone/>
            </a:pPr>
            <a:endParaRPr sz="800" b="1" dirty="0">
              <a:solidFill>
                <a:schemeClr val="dk1"/>
              </a:solidFill>
              <a:latin typeface="Arial"/>
              <a:ea typeface="Arial"/>
              <a:cs typeface="Arial"/>
              <a:sym typeface="Arial"/>
            </a:endParaRPr>
          </a:p>
          <a:p>
            <a:pPr marL="0" lvl="0" indent="0" algn="l" rtl="0">
              <a:lnSpc>
                <a:spcPct val="80000"/>
              </a:lnSpc>
              <a:spcBef>
                <a:spcPts val="500"/>
              </a:spcBef>
              <a:spcAft>
                <a:spcPts val="0"/>
              </a:spcAft>
              <a:buClr>
                <a:schemeClr val="dk1"/>
              </a:buClr>
              <a:buSzPts val="2800"/>
              <a:buNone/>
            </a:pPr>
            <a:r>
              <a:rPr lang="en-US" sz="2200" dirty="0">
                <a:solidFill>
                  <a:schemeClr val="dk1"/>
                </a:solidFill>
                <a:latin typeface="Arial"/>
                <a:ea typeface="Arial"/>
                <a:cs typeface="Arial"/>
                <a:sym typeface="Arial"/>
              </a:rPr>
              <a:t>The requirement of facilitating opportunity can look different depending on the circumstances:</a:t>
            </a:r>
            <a:endParaRPr sz="2200" dirty="0">
              <a:solidFill>
                <a:schemeClr val="dk1"/>
              </a:solidFill>
              <a:latin typeface="Arial"/>
              <a:ea typeface="Arial"/>
              <a:cs typeface="Arial"/>
              <a:sym typeface="Arial"/>
            </a:endParaRPr>
          </a:p>
          <a:p>
            <a:pPr marL="228600" lvl="0" indent="-228600" algn="l" rtl="0">
              <a:lnSpc>
                <a:spcPct val="80000"/>
              </a:lnSpc>
              <a:spcBef>
                <a:spcPts val="1100"/>
              </a:spcBef>
              <a:spcAft>
                <a:spcPts val="0"/>
              </a:spcAft>
              <a:buClr>
                <a:schemeClr val="dk1"/>
              </a:buClr>
              <a:buSzPts val="2800"/>
              <a:buChar char="•"/>
            </a:pPr>
            <a:r>
              <a:rPr lang="en-US" sz="2200" dirty="0">
                <a:solidFill>
                  <a:schemeClr val="dk1"/>
                </a:solidFill>
                <a:latin typeface="Arial"/>
                <a:ea typeface="Arial"/>
                <a:cs typeface="Arial"/>
                <a:sym typeface="Arial"/>
              </a:rPr>
              <a:t>The settings provides the resources required (e.g. transportation, activities, funding, support staff, etc.)</a:t>
            </a:r>
            <a:endParaRPr sz="2200" dirty="0">
              <a:solidFill>
                <a:schemeClr val="dk1"/>
              </a:solidFill>
              <a:latin typeface="Arial"/>
              <a:ea typeface="Arial"/>
              <a:cs typeface="Arial"/>
              <a:sym typeface="Arial"/>
            </a:endParaRPr>
          </a:p>
          <a:p>
            <a:pPr marL="228600" lvl="0" indent="-228600" algn="l" rtl="0">
              <a:lnSpc>
                <a:spcPct val="80000"/>
              </a:lnSpc>
              <a:spcBef>
                <a:spcPts val="1100"/>
              </a:spcBef>
              <a:spcAft>
                <a:spcPts val="0"/>
              </a:spcAft>
              <a:buClr>
                <a:schemeClr val="dk1"/>
              </a:buClr>
              <a:buSzPts val="2800"/>
              <a:buChar char="•"/>
            </a:pPr>
            <a:r>
              <a:rPr lang="en-US" sz="2200" dirty="0">
                <a:solidFill>
                  <a:schemeClr val="dk1"/>
                </a:solidFill>
                <a:latin typeface="Arial"/>
                <a:ea typeface="Arial"/>
                <a:cs typeface="Arial"/>
                <a:sym typeface="Arial"/>
              </a:rPr>
              <a:t>The setting provides training and/or support to access resources not provided by the setting (public transportation, how to contact case coordinator or natural supports, budgeting, etc.)</a:t>
            </a:r>
          </a:p>
          <a:p>
            <a:pPr marL="0" lvl="0" indent="0" algn="l" rtl="0">
              <a:lnSpc>
                <a:spcPct val="80000"/>
              </a:lnSpc>
              <a:spcBef>
                <a:spcPts val="1100"/>
              </a:spcBef>
              <a:spcAft>
                <a:spcPts val="0"/>
              </a:spcAft>
              <a:buClr>
                <a:schemeClr val="dk1"/>
              </a:buClr>
              <a:buSzPts val="2800"/>
              <a:buNone/>
            </a:pPr>
            <a:r>
              <a:rPr lang="en-US" sz="2200" dirty="0">
                <a:latin typeface="Arial"/>
                <a:cs typeface="Arial"/>
                <a:sym typeface="Arial"/>
              </a:rPr>
              <a:t>The intention of facilitating opportunity is to ensure that:</a:t>
            </a:r>
          </a:p>
          <a:p>
            <a:pPr marL="228600" indent="-228600">
              <a:lnSpc>
                <a:spcPct val="80000"/>
              </a:lnSpc>
              <a:spcBef>
                <a:spcPts val="1100"/>
              </a:spcBef>
              <a:buSzPts val="2800"/>
            </a:pPr>
            <a:r>
              <a:rPr lang="en-US" sz="2200" dirty="0">
                <a:latin typeface="Arial"/>
                <a:cs typeface="Arial"/>
                <a:sym typeface="Arial"/>
              </a:rPr>
              <a:t> I</a:t>
            </a:r>
            <a:r>
              <a:rPr lang="en-US" sz="2200" dirty="0">
                <a:latin typeface="Arial"/>
                <a:ea typeface="Arial"/>
                <a:cs typeface="Arial"/>
                <a:sym typeface="Arial"/>
              </a:rPr>
              <a:t>ndividuals have the same opportunities that are given to others without disabilities </a:t>
            </a:r>
          </a:p>
          <a:p>
            <a:pPr marL="228600" indent="-228600">
              <a:lnSpc>
                <a:spcPct val="80000"/>
              </a:lnSpc>
              <a:spcBef>
                <a:spcPts val="1100"/>
              </a:spcBef>
              <a:buSzPts val="2800"/>
            </a:pPr>
            <a:r>
              <a:rPr lang="en-US" sz="2200" dirty="0">
                <a:latin typeface="Arial"/>
                <a:ea typeface="Arial"/>
                <a:cs typeface="Arial"/>
                <a:sym typeface="Arial"/>
              </a:rPr>
              <a:t>Individuals receive the support they require to access these same opportunities to the level they desire</a:t>
            </a:r>
          </a:p>
          <a:p>
            <a:pPr marL="228600" indent="-228600">
              <a:lnSpc>
                <a:spcPct val="80000"/>
              </a:lnSpc>
              <a:spcBef>
                <a:spcPts val="1100"/>
              </a:spcBef>
              <a:buSzPts val="2800"/>
            </a:pPr>
            <a:r>
              <a:rPr lang="en-US" sz="2200" dirty="0">
                <a:latin typeface="Arial"/>
                <a:ea typeface="Arial"/>
                <a:cs typeface="Arial"/>
                <a:sym typeface="Arial"/>
              </a:rPr>
              <a:t>Promotes independence, increasing opportunities for engaging in preferred activities, events, and experiences</a:t>
            </a:r>
            <a:endParaRPr lang="en-US" sz="2200" dirty="0">
              <a:latin typeface="Arial"/>
              <a:ea typeface="Arial"/>
              <a:cs typeface="Arial"/>
            </a:endParaRPr>
          </a:p>
          <a:p>
            <a:pPr marL="0" indent="0">
              <a:lnSpc>
                <a:spcPct val="80000"/>
              </a:lnSpc>
              <a:spcBef>
                <a:spcPts val="1100"/>
              </a:spcBef>
              <a:buSzPts val="2800"/>
              <a:buNone/>
            </a:pPr>
            <a:endParaRPr sz="2400" dirty="0">
              <a:latin typeface="Arial"/>
              <a:ea typeface="Arial"/>
              <a:cs typeface="Arial"/>
            </a:endParaRPr>
          </a:p>
        </p:txBody>
      </p:sp>
    </p:spTree>
    <p:extLst>
      <p:ext uri="{BB962C8B-B14F-4D97-AF65-F5344CB8AC3E}">
        <p14:creationId xmlns:p14="http://schemas.microsoft.com/office/powerpoint/2010/main" val="2456698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p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38" name="Google Shape;138;p7"/>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40" name="Google Shape;140;p7"/>
          <p:cNvSpPr txBox="1">
            <a:spLocks noGrp="1"/>
          </p:cNvSpPr>
          <p:nvPr>
            <p:ph type="body" idx="1"/>
          </p:nvPr>
        </p:nvSpPr>
        <p:spPr>
          <a:xfrm>
            <a:off x="154459" y="1521974"/>
            <a:ext cx="11787605" cy="127146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mn-lt"/>
              </a:rPr>
              <a:t>CMS intends to take the following factors into account in determining whether a setting may have the effect of isolating individuals receiving Medicaid HCBS from the broader community: </a:t>
            </a:r>
            <a:endParaRPr dirty="0">
              <a:latin typeface="+mn-lt"/>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p:txBody>
      </p:sp>
      <p:sp>
        <p:nvSpPr>
          <p:cNvPr id="5" name="Google Shape;140;p7"/>
          <p:cNvSpPr txBox="1">
            <a:spLocks/>
          </p:cNvSpPr>
          <p:nvPr/>
        </p:nvSpPr>
        <p:spPr>
          <a:xfrm>
            <a:off x="154459" y="2687583"/>
            <a:ext cx="11787605" cy="140209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indent="-228600">
              <a:spcBef>
                <a:spcPts val="1600"/>
              </a:spcBef>
              <a:buSzPts val="2800"/>
            </a:pPr>
            <a:r>
              <a:rPr lang="en-US" dirty="0">
                <a:latin typeface="+mn-lt"/>
              </a:rPr>
              <a:t>Due to the design or model of service provision in the setting, individuals have limited, if any, opportunities for interaction in and with the broader community; </a:t>
            </a:r>
          </a:p>
          <a:p>
            <a:pPr marL="0" indent="0">
              <a:spcBef>
                <a:spcPts val="500"/>
              </a:spcBef>
              <a:buSzPts val="2800"/>
              <a:buFont typeface="Arial"/>
              <a:buNone/>
            </a:pPr>
            <a:endParaRPr lang="en-US" b="1" dirty="0">
              <a:latin typeface="Arial"/>
              <a:ea typeface="Arial"/>
              <a:cs typeface="Arial"/>
              <a:sym typeface="Arial"/>
            </a:endParaRPr>
          </a:p>
        </p:txBody>
      </p:sp>
      <p:sp>
        <p:nvSpPr>
          <p:cNvPr id="6" name="Google Shape;140;p7"/>
          <p:cNvSpPr txBox="1">
            <a:spLocks/>
          </p:cNvSpPr>
          <p:nvPr/>
        </p:nvSpPr>
        <p:spPr>
          <a:xfrm>
            <a:off x="154458" y="3963724"/>
            <a:ext cx="11787605" cy="98006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indent="-228600">
              <a:buSzPts val="2800"/>
            </a:pPr>
            <a:r>
              <a:rPr lang="en-US" dirty="0">
                <a:latin typeface="+mn-lt"/>
              </a:rPr>
              <a:t>The setting restricts beneficiary choice to receive services or to engage in activities outside of the setting; or </a:t>
            </a:r>
          </a:p>
          <a:p>
            <a:pPr marL="0" indent="0">
              <a:spcBef>
                <a:spcPts val="500"/>
              </a:spcBef>
              <a:buSzPts val="2800"/>
              <a:buFont typeface="Arial"/>
              <a:buNone/>
            </a:pPr>
            <a:endParaRPr lang="en-US" b="1" dirty="0">
              <a:latin typeface="Arial"/>
              <a:ea typeface="Arial"/>
              <a:cs typeface="Arial"/>
              <a:sym typeface="Arial"/>
            </a:endParaRPr>
          </a:p>
        </p:txBody>
      </p:sp>
      <p:sp>
        <p:nvSpPr>
          <p:cNvPr id="7" name="Google Shape;140;p7"/>
          <p:cNvSpPr txBox="1">
            <a:spLocks/>
          </p:cNvSpPr>
          <p:nvPr/>
        </p:nvSpPr>
        <p:spPr>
          <a:xfrm>
            <a:off x="154457" y="4764904"/>
            <a:ext cx="11787605" cy="184691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indent="-228600">
              <a:buSzPts val="2800"/>
            </a:pPr>
            <a:r>
              <a:rPr lang="en-US" dirty="0">
                <a:latin typeface="+mn-lt"/>
              </a:rPr>
              <a:t>The setting is physically located separate and apart from the broader community and does not facilitate beneficiary opportunity to access the broader community and participate in community services, consistent with a beneficiary’s person-centered service plan. </a:t>
            </a:r>
          </a:p>
          <a:p>
            <a:pPr marL="0" indent="0">
              <a:spcBef>
                <a:spcPts val="500"/>
              </a:spcBef>
              <a:buSzPts val="2800"/>
              <a:buFont typeface="Arial"/>
              <a:buNone/>
            </a:pPr>
            <a:endParaRPr lang="en-US" b="1"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4832</Words>
  <Application>Microsoft Office PowerPoint</Application>
  <PresentationFormat>Widescreen</PresentationFormat>
  <Paragraphs>420</Paragraphs>
  <Slides>48</Slides>
  <Notes>48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Kolbi Young</dc:creator>
  <cp:lastModifiedBy>Cody Simonsen</cp:lastModifiedBy>
  <cp:revision>41</cp:revision>
  <dcterms:created xsi:type="dcterms:W3CDTF">2017-01-30T16:20:09Z</dcterms:created>
  <dcterms:modified xsi:type="dcterms:W3CDTF">2020-11-17T22:46:58Z</dcterms:modified>
</cp:coreProperties>
</file>